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.xml" ContentType="application/vnd.openxmlformats-officedocument.presentationml.notesSlide+xml"/>
  <Override PartName="/ppt/charts/chart5.xml" ContentType="application/vnd.openxmlformats-officedocument.drawingml.chart+xml"/>
  <Override PartName="/ppt/charts/chartEx1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08" r:id="rId1"/>
  </p:sldMasterIdLst>
  <p:notesMasterIdLst>
    <p:notesMasterId r:id="rId13"/>
  </p:notesMasterIdLst>
  <p:sldIdLst>
    <p:sldId id="256" r:id="rId2"/>
    <p:sldId id="310" r:id="rId3"/>
    <p:sldId id="266" r:id="rId4"/>
    <p:sldId id="311" r:id="rId5"/>
    <p:sldId id="313" r:id="rId6"/>
    <p:sldId id="314" r:id="rId7"/>
    <p:sldId id="315" r:id="rId8"/>
    <p:sldId id="317" r:id="rId9"/>
    <p:sldId id="318" r:id="rId10"/>
    <p:sldId id="316" r:id="rId11"/>
    <p:sldId id="319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jUY4AELhC/D4PJCXRStdc6rHzd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iddiqui\Downloads\Covid19%20Final%20Dashboar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iddiqui\Downloads\Covid19%20Final%20Dashboar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iddiqui\Downloads\Covid19%20Final%20Dashboar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hata\Desktop\Covid19_project\Covid%20Project%20Final\Covid19%20Final%20Dashboar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iddiqui\Downloads\Covid19%20Final%20Dashboard.xlsx" TargetMode="Externa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file:///C:\Users\phata\Desktop\Covid19_project\Covid%20Project%20Final\Covid19%20Final%20Dashboard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[Covid19 Final Dashboard.xlsx]Monthwise Cases!PivotTable1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800" b="1" u="sng">
                <a:solidFill>
                  <a:schemeClr val="tx1"/>
                </a:solidFill>
              </a:rPr>
              <a:t>Monthly Covid</a:t>
            </a:r>
            <a:r>
              <a:rPr lang="en-US" sz="2800" b="1" u="sng" baseline="0">
                <a:solidFill>
                  <a:schemeClr val="tx1"/>
                </a:solidFill>
              </a:rPr>
              <a:t> Cases (In Millions)</a:t>
            </a:r>
            <a:endParaRPr lang="en-US" sz="2800" b="1" u="sng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2.1154562383612664E-2"/>
          <c:y val="9.37186144108727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.0_ ;\-#,##0.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.0_ ;\-#,##0.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numFmt formatCode="#,##0.0_ ;\-#,##0.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numFmt formatCode="#,##0.0_ ;\-#,##0.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numFmt formatCode="#,##0.0_ ;\-#,##0.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3.1295555268706171E-2"/>
          <c:y val="0.18487558669451495"/>
          <c:w val="0.95992714025500914"/>
          <c:h val="0.68868791725999245"/>
        </c:manualLayout>
      </c:layout>
      <c:lineChart>
        <c:grouping val="standard"/>
        <c:varyColors val="0"/>
        <c:ser>
          <c:idx val="0"/>
          <c:order val="0"/>
          <c:tx>
            <c:strRef>
              <c:f>'Monthwise Cases'!$R$1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numFmt formatCode="#,##0.0_ ;\-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'Monthwise Cases'!$Q$2:$Q$26</c:f>
              <c:multiLvlStrCache>
                <c:ptCount val="22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  <c:pt idx="13">
                    <c:v>Feb</c:v>
                  </c:pt>
                  <c:pt idx="14">
                    <c:v>Mar</c:v>
                  </c:pt>
                  <c:pt idx="15">
                    <c:v>Apr</c:v>
                  </c:pt>
                  <c:pt idx="16">
                    <c:v>May</c:v>
                  </c:pt>
                  <c:pt idx="17">
                    <c:v>Jun</c:v>
                  </c:pt>
                  <c:pt idx="18">
                    <c:v>Jul</c:v>
                  </c:pt>
                  <c:pt idx="19">
                    <c:v>Aug</c:v>
                  </c:pt>
                  <c:pt idx="20">
                    <c:v>Sep</c:v>
                  </c:pt>
                  <c:pt idx="21">
                    <c:v>Oct</c:v>
                  </c:pt>
                </c:lvl>
                <c:lvl>
                  <c:pt idx="0">
                    <c:v>2020</c:v>
                  </c:pt>
                  <c:pt idx="12">
                    <c:v>2021</c:v>
                  </c:pt>
                </c:lvl>
              </c:multiLvlStrCache>
            </c:multiLvlStrRef>
          </c:cat>
          <c:val>
            <c:numRef>
              <c:f>'Monthwise Cases'!$R$2:$R$26</c:f>
              <c:numCache>
                <c:formatCode>General</c:formatCode>
                <c:ptCount val="22"/>
                <c:pt idx="0">
                  <c:v>1</c:v>
                </c:pt>
                <c:pt idx="1">
                  <c:v>2</c:v>
                </c:pt>
                <c:pt idx="2">
                  <c:v>1632</c:v>
                </c:pt>
                <c:pt idx="3">
                  <c:v>33232</c:v>
                </c:pt>
                <c:pt idx="4">
                  <c:v>150290</c:v>
                </c:pt>
                <c:pt idx="5">
                  <c:v>393630</c:v>
                </c:pt>
                <c:pt idx="6">
                  <c:v>1118267</c:v>
                </c:pt>
                <c:pt idx="7">
                  <c:v>1990888</c:v>
                </c:pt>
                <c:pt idx="8">
                  <c:v>2622324</c:v>
                </c:pt>
                <c:pt idx="9">
                  <c:v>1873130</c:v>
                </c:pt>
                <c:pt idx="10">
                  <c:v>1279860</c:v>
                </c:pt>
                <c:pt idx="11">
                  <c:v>823056</c:v>
                </c:pt>
                <c:pt idx="12">
                  <c:v>472317</c:v>
                </c:pt>
                <c:pt idx="13">
                  <c:v>353428</c:v>
                </c:pt>
                <c:pt idx="14">
                  <c:v>1108660</c:v>
                </c:pt>
                <c:pt idx="15">
                  <c:v>6936479</c:v>
                </c:pt>
                <c:pt idx="16">
                  <c:v>9016687</c:v>
                </c:pt>
                <c:pt idx="17">
                  <c:v>2236885</c:v>
                </c:pt>
                <c:pt idx="18">
                  <c:v>1243973</c:v>
                </c:pt>
                <c:pt idx="19">
                  <c:v>1156005</c:v>
                </c:pt>
                <c:pt idx="20">
                  <c:v>954756</c:v>
                </c:pt>
                <c:pt idx="21">
                  <c:v>520110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41E-4CF2-AD2F-9E6FFD8FA766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2113666656"/>
        <c:axId val="-2113672096"/>
      </c:lineChart>
      <c:catAx>
        <c:axId val="-21136666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3672096"/>
        <c:crosses val="autoZero"/>
        <c:auto val="1"/>
        <c:lblAlgn val="ctr"/>
        <c:lblOffset val="100"/>
        <c:noMultiLvlLbl val="0"/>
      </c:catAx>
      <c:valAx>
        <c:axId val="-2113672096"/>
        <c:scaling>
          <c:orientation val="minMax"/>
        </c:scaling>
        <c:delete val="1"/>
        <c:axPos val="l"/>
        <c:numFmt formatCode="#,##0.0_ ;\-#,##0.0" sourceLinked="0"/>
        <c:majorTickMark val="out"/>
        <c:minorTickMark val="none"/>
        <c:tickLblPos val="nextTo"/>
        <c:crossAx val="-2113666656"/>
        <c:crosses val="autoZero"/>
        <c:crossBetween val="between"/>
        <c:dispUnits>
          <c:builtInUnit val="millions"/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[Covid19 Final Dashboard.xlsx]Fatality Rate!PivotTable7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 algn="l" rtl="0">
              <a:defRPr lang="en-IN" sz="2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 sz="2800" b="1" i="0" u="sng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State-wise Covid Fatality Rate</a:t>
            </a:r>
          </a:p>
        </c:rich>
      </c:tx>
      <c:layout>
        <c:manualLayout>
          <c:xMode val="edge"/>
          <c:yMode val="edge"/>
          <c:x val="3.1913451206012789E-3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 rtl="0">
            <a:defRPr lang="en-IN" sz="2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solidFill>
              <a:srgbClr val="FF000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0070C0"/>
          </a:solidFill>
          <a:ln>
            <a:solidFill>
              <a:srgbClr val="0070C0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  <c:pivotFmt>
        <c:idx val="10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  <c:pivotFmt>
        <c:idx val="11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6.3614180512357316E-2"/>
          <c:y val="0.15607340684389256"/>
          <c:w val="0.92002518897883778"/>
          <c:h val="0.384769715492397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'Fatality Rate'!$J$3</c:f>
              <c:strCache>
                <c:ptCount val="1"/>
                <c:pt idx="0">
                  <c:v>Total</c:v>
                </c:pt>
              </c:strCache>
            </c:strRef>
          </c:tx>
          <c:spPr>
            <a:gradFill flip="none" rotWithShape="1">
              <a:gsLst>
                <a:gs pos="0">
                  <a:schemeClr val="accent6">
                    <a:lumMod val="0"/>
                    <a:lumOff val="100000"/>
                  </a:schemeClr>
                </a:gs>
                <a:gs pos="35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.10483200730740597"/>
                  <c:y val="2.2051084201457315E-3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900" b="0" i="0" u="none" strike="noStrike" kern="1200" baseline="0">
                        <a:solidFill>
                          <a:schemeClr val="dk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01489CAD-1892-4E9F-AD3D-A9A84B3CB6C2}" type="CATEGORYNAME">
                      <a:rPr lang="en-US" sz="1200" b="1"/>
                      <a:pPr>
                        <a:defRPr/>
                      </a:pPr>
                      <a:t>[CATEGORY NAME]</a:t>
                    </a:fld>
                    <a:r>
                      <a:rPr lang="en-US" baseline="0" dirty="0"/>
                      <a:t>, </a:t>
                    </a:r>
                    <a:fld id="{43C0DDFF-3DB9-4729-BD1E-B775A6639357}" type="VALUE">
                      <a:rPr lang="en-US" sz="1100" b="1" baseline="0"/>
                      <a:pPr>
                        <a:defRPr/>
                      </a:pPr>
                      <a:t>[VALUE]</a:t>
                    </a:fld>
                    <a:endParaRPr lang="en-US" baseline="0" dirty="0"/>
                  </a:p>
                </c:rich>
              </c:tx>
              <c:spPr>
                <a:solidFill>
                  <a:prstClr val="white"/>
                </a:solidFill>
                <a:ln>
                  <a:solidFill>
                    <a:prstClr val="black">
                      <a:lumMod val="25000"/>
                      <a:lumOff val="75000"/>
                    </a:prst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14536176015949162"/>
                      <c:h val="6.211130623330325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2030-4856-A9D8-CAEA3673F4A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'Fatality Rate'!$I$4:$I$41</c:f>
              <c:strCache>
                <c:ptCount val="37"/>
                <c:pt idx="0">
                  <c:v>Punjab</c:v>
                </c:pt>
                <c:pt idx="1">
                  <c:v>Maharashtra</c:v>
                </c:pt>
                <c:pt idx="2">
                  <c:v>Uttarakhand</c:v>
                </c:pt>
                <c:pt idx="3">
                  <c:v>Delhi</c:v>
                </c:pt>
                <c:pt idx="4">
                  <c:v>Goa</c:v>
                </c:pt>
                <c:pt idx="5">
                  <c:v>Himachal Pradesh</c:v>
                </c:pt>
                <c:pt idx="6">
                  <c:v>Meghalaya</c:v>
                </c:pt>
                <c:pt idx="7">
                  <c:v>Puducherry</c:v>
                </c:pt>
                <c:pt idx="8">
                  <c:v>Sikkim</c:v>
                </c:pt>
                <c:pt idx="9">
                  <c:v>Andaman and Nicobar Islands</c:v>
                </c:pt>
                <c:pt idx="10">
                  <c:v>Nagaland</c:v>
                </c:pt>
                <c:pt idx="11">
                  <c:v>Manipur</c:v>
                </c:pt>
                <c:pt idx="12">
                  <c:v>Gujarat</c:v>
                </c:pt>
                <c:pt idx="13">
                  <c:v>Jammu and Kashmir</c:v>
                </c:pt>
                <c:pt idx="14">
                  <c:v>West Bengal</c:v>
                </c:pt>
                <c:pt idx="15">
                  <c:v>Tamil Nadu</c:v>
                </c:pt>
                <c:pt idx="16">
                  <c:v>India</c:v>
                </c:pt>
                <c:pt idx="17">
                  <c:v>Uttar Pradesh</c:v>
                </c:pt>
                <c:pt idx="18">
                  <c:v>Chandigarh</c:v>
                </c:pt>
                <c:pt idx="19">
                  <c:v>Madhya Pradesh</c:v>
                </c:pt>
                <c:pt idx="20">
                  <c:v>Chhattisgarh</c:v>
                </c:pt>
                <c:pt idx="21">
                  <c:v>Jharkhand</c:v>
                </c:pt>
                <c:pt idx="22">
                  <c:v>Karnataka</c:v>
                </c:pt>
                <c:pt idx="23">
                  <c:v>Haryana</c:v>
                </c:pt>
                <c:pt idx="24">
                  <c:v>Ladakh</c:v>
                </c:pt>
                <c:pt idx="25">
                  <c:v>Tripura</c:v>
                </c:pt>
                <c:pt idx="26">
                  <c:v>Bihar</c:v>
                </c:pt>
                <c:pt idx="27">
                  <c:v>Rajasthan</c:v>
                </c:pt>
                <c:pt idx="28">
                  <c:v>Assam</c:v>
                </c:pt>
                <c:pt idx="29">
                  <c:v>Andhra Pradesh</c:v>
                </c:pt>
                <c:pt idx="30">
                  <c:v>Odisha</c:v>
                </c:pt>
                <c:pt idx="31">
                  <c:v>Telangana</c:v>
                </c:pt>
                <c:pt idx="32">
                  <c:v>Kerala</c:v>
                </c:pt>
                <c:pt idx="33">
                  <c:v>Lakshadweep</c:v>
                </c:pt>
                <c:pt idx="34">
                  <c:v>Arunachal Pradesh</c:v>
                </c:pt>
                <c:pt idx="35">
                  <c:v>Mizoram</c:v>
                </c:pt>
                <c:pt idx="36">
                  <c:v>Dadra and Nagar Haveli and Daman and Diu</c:v>
                </c:pt>
              </c:strCache>
            </c:strRef>
          </c:cat>
          <c:val>
            <c:numRef>
              <c:f>'Fatality Rate'!$J$4:$J$41</c:f>
              <c:numCache>
                <c:formatCode>0.00%</c:formatCode>
                <c:ptCount val="37"/>
                <c:pt idx="0">
                  <c:v>2.7708709043742515E-2</c:v>
                </c:pt>
                <c:pt idx="1">
                  <c:v>2.1179868880718065E-2</c:v>
                </c:pt>
                <c:pt idx="2">
                  <c:v>1.9583070322071433E-2</c:v>
                </c:pt>
                <c:pt idx="3">
                  <c:v>1.7276157128707479E-2</c:v>
                </c:pt>
                <c:pt idx="4">
                  <c:v>1.6794079782698489E-2</c:v>
                </c:pt>
                <c:pt idx="5">
                  <c:v>1.6425335494276647E-2</c:v>
                </c:pt>
                <c:pt idx="6">
                  <c:v>1.5459879865081516E-2</c:v>
                </c:pt>
                <c:pt idx="7">
                  <c:v>1.523192749465024E-2</c:v>
                </c:pt>
                <c:pt idx="8">
                  <c:v>1.4780409847388893E-2</c:v>
                </c:pt>
                <c:pt idx="9">
                  <c:v>1.4721071355800015E-2</c:v>
                </c:pt>
                <c:pt idx="10">
                  <c:v>1.4719827395262969E-2</c:v>
                </c:pt>
                <c:pt idx="11">
                  <c:v>1.4505089099898862E-2</c:v>
                </c:pt>
                <c:pt idx="12">
                  <c:v>1.4427961516330459E-2</c:v>
                </c:pt>
                <c:pt idx="13">
                  <c:v>1.4137941492021929E-2</c:v>
                </c:pt>
                <c:pt idx="14">
                  <c:v>1.3747904159476559E-2</c:v>
                </c:pt>
                <c:pt idx="15">
                  <c:v>1.3583284389695948E-2</c:v>
                </c:pt>
                <c:pt idx="16">
                  <c:v>1.3418615856236018E-2</c:v>
                </c:pt>
                <c:pt idx="17">
                  <c:v>1.3290787934089712E-2</c:v>
                </c:pt>
                <c:pt idx="18">
                  <c:v>1.3272206979866568E-2</c:v>
                </c:pt>
                <c:pt idx="19">
                  <c:v>1.3162215035870402E-2</c:v>
                </c:pt>
                <c:pt idx="20">
                  <c:v>1.2900714391651857E-2</c:v>
                </c:pt>
                <c:pt idx="21">
                  <c:v>1.2900354836685668E-2</c:v>
                </c:pt>
                <c:pt idx="22">
                  <c:v>1.2531466743728674E-2</c:v>
                </c:pt>
                <c:pt idx="23">
                  <c:v>1.1683058617896211E-2</c:v>
                </c:pt>
                <c:pt idx="24">
                  <c:v>1.0918900067507505E-2</c:v>
                </c:pt>
                <c:pt idx="25">
                  <c:v>1.0296603886436955E-2</c:v>
                </c:pt>
                <c:pt idx="26">
                  <c:v>9.8626596999619714E-3</c:v>
                </c:pt>
                <c:pt idx="27">
                  <c:v>9.1740213548806727E-3</c:v>
                </c:pt>
                <c:pt idx="28">
                  <c:v>7.4762683680057989E-3</c:v>
                </c:pt>
                <c:pt idx="29">
                  <c:v>7.3148347555221128E-3</c:v>
                </c:pt>
                <c:pt idx="30">
                  <c:v>6.0265876853222867E-3</c:v>
                </c:pt>
                <c:pt idx="31">
                  <c:v>5.7891844188088445E-3</c:v>
                </c:pt>
                <c:pt idx="32">
                  <c:v>4.6708023096238456E-3</c:v>
                </c:pt>
                <c:pt idx="33">
                  <c:v>4.5868257839346048E-3</c:v>
                </c:pt>
                <c:pt idx="34">
                  <c:v>4.2232304071899134E-3</c:v>
                </c:pt>
                <c:pt idx="35">
                  <c:v>3.4069626279065171E-3</c:v>
                </c:pt>
                <c:pt idx="36">
                  <c:v>4.7794492142987305E-4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D8-4CAF-99A0-423E53349C9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6"/>
        <c:axId val="-1931344400"/>
        <c:axId val="-1931334608"/>
      </c:barChart>
      <c:catAx>
        <c:axId val="-1931344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31334608"/>
        <c:crosses val="autoZero"/>
        <c:auto val="1"/>
        <c:lblAlgn val="ctr"/>
        <c:lblOffset val="100"/>
        <c:noMultiLvlLbl val="0"/>
      </c:catAx>
      <c:valAx>
        <c:axId val="-1931334608"/>
        <c:scaling>
          <c:orientation val="minMax"/>
        </c:scaling>
        <c:delete val="0"/>
        <c:axPos val="l"/>
        <c:numFmt formatCode="0.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31344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[Covid19 Final Dashboard.xlsx]Delta7!PivotTable2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 algn="l" rtl="0">
              <a:defRPr lang="en-IN" sz="2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 sz="2800" b="1" i="0" u="sng" strike="noStrike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Delta7 Cases </a:t>
            </a:r>
            <a:r>
              <a:rPr lang="en-IN" sz="2800" b="1" i="0" u="sng" strike="noStrike" kern="1200" spc="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</a:t>
            </a:r>
            <a:r>
              <a:rPr lang="en-IN" sz="2800" b="1" i="0" u="sng" strike="noStrike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Vaccinated Population</a:t>
            </a:r>
          </a:p>
        </c:rich>
      </c:tx>
      <c:layout>
        <c:manualLayout>
          <c:xMode val="edge"/>
          <c:yMode val="edge"/>
          <c:x val="4.2106361943762778E-2"/>
          <c:y val="3.643723534787995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 rtl="0">
            <a:defRPr lang="en-IN" sz="2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57150" cap="rnd">
            <a:solidFill>
              <a:srgbClr val="7030A0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57150" cap="rnd">
            <a:solidFill>
              <a:srgbClr val="7030A0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57150" cap="rnd">
            <a:solidFill>
              <a:srgbClr val="7030A0"/>
            </a:solidFill>
            <a:round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4.0535774328400158E-2"/>
          <c:y val="0.10518501453369443"/>
          <c:w val="0.95015441903414077"/>
          <c:h val="0.74474570394187045"/>
        </c:manualLayout>
      </c:layout>
      <c:barChart>
        <c:barDir val="col"/>
        <c:grouping val="clustered"/>
        <c:varyColors val="0"/>
        <c:ser>
          <c:idx val="1"/>
          <c:order val="1"/>
          <c:tx>
            <c:strRef>
              <c:f>Delta7!$K$32</c:f>
              <c:strCache>
                <c:ptCount val="1"/>
                <c:pt idx="0">
                  <c:v>Vaccinated</c:v>
                </c:pt>
              </c:strCache>
            </c:strRef>
          </c:tx>
          <c:spPr>
            <a:gradFill flip="none" rotWithShape="1">
              <a:gsLst>
                <a:gs pos="0">
                  <a:schemeClr val="accent6">
                    <a:lumMod val="0"/>
                    <a:lumOff val="100000"/>
                  </a:schemeClr>
                </a:gs>
                <a:gs pos="35000">
                  <a:schemeClr val="accent6">
                    <a:lumMod val="0"/>
                    <a:lumOff val="100000"/>
                  </a:schemeClr>
                </a:gs>
                <a:gs pos="100000">
                  <a:schemeClr val="accent6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/>
          </c:spPr>
          <c:invertIfNegative val="0"/>
          <c:cat>
            <c:strRef>
              <c:f>Delta7!$I$33:$I$69</c:f>
              <c:strCache>
                <c:ptCount val="36"/>
                <c:pt idx="0">
                  <c:v>AN</c:v>
                </c:pt>
                <c:pt idx="1">
                  <c:v>AP</c:v>
                </c:pt>
                <c:pt idx="2">
                  <c:v>AR</c:v>
                </c:pt>
                <c:pt idx="3">
                  <c:v>AS</c:v>
                </c:pt>
                <c:pt idx="4">
                  <c:v>BR</c:v>
                </c:pt>
                <c:pt idx="5">
                  <c:v>CH</c:v>
                </c:pt>
                <c:pt idx="6">
                  <c:v>CT</c:v>
                </c:pt>
                <c:pt idx="7">
                  <c:v>DL</c:v>
                </c:pt>
                <c:pt idx="8">
                  <c:v>DN</c:v>
                </c:pt>
                <c:pt idx="9">
                  <c:v>GA</c:v>
                </c:pt>
                <c:pt idx="10">
                  <c:v>GJ</c:v>
                </c:pt>
                <c:pt idx="11">
                  <c:v>HP</c:v>
                </c:pt>
                <c:pt idx="12">
                  <c:v>HR</c:v>
                </c:pt>
                <c:pt idx="13">
                  <c:v>JH</c:v>
                </c:pt>
                <c:pt idx="14">
                  <c:v>JK</c:v>
                </c:pt>
                <c:pt idx="15">
                  <c:v>KA</c:v>
                </c:pt>
                <c:pt idx="16">
                  <c:v>KL</c:v>
                </c:pt>
                <c:pt idx="17">
                  <c:v>LA</c:v>
                </c:pt>
                <c:pt idx="18">
                  <c:v>LD</c:v>
                </c:pt>
                <c:pt idx="19">
                  <c:v>MH</c:v>
                </c:pt>
                <c:pt idx="20">
                  <c:v>ML</c:v>
                </c:pt>
                <c:pt idx="21">
                  <c:v>MN</c:v>
                </c:pt>
                <c:pt idx="22">
                  <c:v>MP</c:v>
                </c:pt>
                <c:pt idx="23">
                  <c:v>MZ</c:v>
                </c:pt>
                <c:pt idx="24">
                  <c:v>NL</c:v>
                </c:pt>
                <c:pt idx="25">
                  <c:v>OR</c:v>
                </c:pt>
                <c:pt idx="26">
                  <c:v>PB</c:v>
                </c:pt>
                <c:pt idx="27">
                  <c:v>PY</c:v>
                </c:pt>
                <c:pt idx="28">
                  <c:v>RJ</c:v>
                </c:pt>
                <c:pt idx="29">
                  <c:v>SK</c:v>
                </c:pt>
                <c:pt idx="30">
                  <c:v>TG</c:v>
                </c:pt>
                <c:pt idx="31">
                  <c:v>TN</c:v>
                </c:pt>
                <c:pt idx="32">
                  <c:v>TR</c:v>
                </c:pt>
                <c:pt idx="33">
                  <c:v>UP</c:v>
                </c:pt>
                <c:pt idx="34">
                  <c:v>UT</c:v>
                </c:pt>
                <c:pt idx="35">
                  <c:v>WB</c:v>
                </c:pt>
              </c:strCache>
            </c:strRef>
          </c:cat>
          <c:val>
            <c:numRef>
              <c:f>Delta7!$K$33:$K$69</c:f>
              <c:numCache>
                <c:formatCode>General</c:formatCode>
                <c:ptCount val="36"/>
                <c:pt idx="0">
                  <c:v>10640</c:v>
                </c:pt>
                <c:pt idx="1">
                  <c:v>1887005</c:v>
                </c:pt>
                <c:pt idx="2">
                  <c:v>23647</c:v>
                </c:pt>
                <c:pt idx="3">
                  <c:v>849889</c:v>
                </c:pt>
                <c:pt idx="4">
                  <c:v>2144970</c:v>
                </c:pt>
                <c:pt idx="5">
                  <c:v>21641</c:v>
                </c:pt>
                <c:pt idx="6">
                  <c:v>604260</c:v>
                </c:pt>
                <c:pt idx="7">
                  <c:v>269146</c:v>
                </c:pt>
                <c:pt idx="8">
                  <c:v>14244</c:v>
                </c:pt>
                <c:pt idx="9">
                  <c:v>46494</c:v>
                </c:pt>
                <c:pt idx="10">
                  <c:v>1660382</c:v>
                </c:pt>
                <c:pt idx="11">
                  <c:v>234011</c:v>
                </c:pt>
                <c:pt idx="12">
                  <c:v>368141</c:v>
                </c:pt>
                <c:pt idx="13">
                  <c:v>428313</c:v>
                </c:pt>
                <c:pt idx="14">
                  <c:v>414843</c:v>
                </c:pt>
                <c:pt idx="15">
                  <c:v>1373861</c:v>
                </c:pt>
                <c:pt idx="16">
                  <c:v>792534</c:v>
                </c:pt>
                <c:pt idx="17">
                  <c:v>1532</c:v>
                </c:pt>
                <c:pt idx="18">
                  <c:v>796</c:v>
                </c:pt>
                <c:pt idx="19">
                  <c:v>1282938</c:v>
                </c:pt>
                <c:pt idx="20">
                  <c:v>41927</c:v>
                </c:pt>
                <c:pt idx="21">
                  <c:v>71276</c:v>
                </c:pt>
                <c:pt idx="22">
                  <c:v>2034460</c:v>
                </c:pt>
                <c:pt idx="23">
                  <c:v>11262</c:v>
                </c:pt>
                <c:pt idx="24">
                  <c:v>23628</c:v>
                </c:pt>
                <c:pt idx="25">
                  <c:v>917236</c:v>
                </c:pt>
                <c:pt idx="26">
                  <c:v>223256</c:v>
                </c:pt>
                <c:pt idx="27">
                  <c:v>20073</c:v>
                </c:pt>
                <c:pt idx="28">
                  <c:v>864947</c:v>
                </c:pt>
                <c:pt idx="29">
                  <c:v>14044</c:v>
                </c:pt>
                <c:pt idx="30">
                  <c:v>961422</c:v>
                </c:pt>
                <c:pt idx="31">
                  <c:v>1578082</c:v>
                </c:pt>
                <c:pt idx="32">
                  <c:v>74642</c:v>
                </c:pt>
                <c:pt idx="33">
                  <c:v>3130828</c:v>
                </c:pt>
                <c:pt idx="34">
                  <c:v>258381</c:v>
                </c:pt>
                <c:pt idx="35">
                  <c:v>1871612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5E-4015-A103-0BF323126A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9"/>
        <c:axId val="-2113670464"/>
        <c:axId val="-2113662848"/>
      </c:barChart>
      <c:lineChart>
        <c:grouping val="standard"/>
        <c:varyColors val="0"/>
        <c:ser>
          <c:idx val="0"/>
          <c:order val="0"/>
          <c:tx>
            <c:strRef>
              <c:f>Delta7!$J$32</c:f>
              <c:strCache>
                <c:ptCount val="1"/>
                <c:pt idx="0">
                  <c:v>Delta7 Cases</c:v>
                </c:pt>
              </c:strCache>
            </c:strRef>
          </c:tx>
          <c:spPr>
            <a:ln w="5715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Delta7!$I$33:$I$69</c:f>
              <c:strCache>
                <c:ptCount val="36"/>
                <c:pt idx="0">
                  <c:v>AN</c:v>
                </c:pt>
                <c:pt idx="1">
                  <c:v>AP</c:v>
                </c:pt>
                <c:pt idx="2">
                  <c:v>AR</c:v>
                </c:pt>
                <c:pt idx="3">
                  <c:v>AS</c:v>
                </c:pt>
                <c:pt idx="4">
                  <c:v>BR</c:v>
                </c:pt>
                <c:pt idx="5">
                  <c:v>CH</c:v>
                </c:pt>
                <c:pt idx="6">
                  <c:v>CT</c:v>
                </c:pt>
                <c:pt idx="7">
                  <c:v>DL</c:v>
                </c:pt>
                <c:pt idx="8">
                  <c:v>DN</c:v>
                </c:pt>
                <c:pt idx="9">
                  <c:v>GA</c:v>
                </c:pt>
                <c:pt idx="10">
                  <c:v>GJ</c:v>
                </c:pt>
                <c:pt idx="11">
                  <c:v>HP</c:v>
                </c:pt>
                <c:pt idx="12">
                  <c:v>HR</c:v>
                </c:pt>
                <c:pt idx="13">
                  <c:v>JH</c:v>
                </c:pt>
                <c:pt idx="14">
                  <c:v>JK</c:v>
                </c:pt>
                <c:pt idx="15">
                  <c:v>KA</c:v>
                </c:pt>
                <c:pt idx="16">
                  <c:v>KL</c:v>
                </c:pt>
                <c:pt idx="17">
                  <c:v>LA</c:v>
                </c:pt>
                <c:pt idx="18">
                  <c:v>LD</c:v>
                </c:pt>
                <c:pt idx="19">
                  <c:v>MH</c:v>
                </c:pt>
                <c:pt idx="20">
                  <c:v>ML</c:v>
                </c:pt>
                <c:pt idx="21">
                  <c:v>MN</c:v>
                </c:pt>
                <c:pt idx="22">
                  <c:v>MP</c:v>
                </c:pt>
                <c:pt idx="23">
                  <c:v>MZ</c:v>
                </c:pt>
                <c:pt idx="24">
                  <c:v>NL</c:v>
                </c:pt>
                <c:pt idx="25">
                  <c:v>OR</c:v>
                </c:pt>
                <c:pt idx="26">
                  <c:v>PB</c:v>
                </c:pt>
                <c:pt idx="27">
                  <c:v>PY</c:v>
                </c:pt>
                <c:pt idx="28">
                  <c:v>RJ</c:v>
                </c:pt>
                <c:pt idx="29">
                  <c:v>SK</c:v>
                </c:pt>
                <c:pt idx="30">
                  <c:v>TG</c:v>
                </c:pt>
                <c:pt idx="31">
                  <c:v>TN</c:v>
                </c:pt>
                <c:pt idx="32">
                  <c:v>TR</c:v>
                </c:pt>
                <c:pt idx="33">
                  <c:v>UP</c:v>
                </c:pt>
                <c:pt idx="34">
                  <c:v>UT</c:v>
                </c:pt>
                <c:pt idx="35">
                  <c:v>WB</c:v>
                </c:pt>
              </c:strCache>
            </c:strRef>
          </c:cat>
          <c:val>
            <c:numRef>
              <c:f>Delta7!$J$33:$J$69</c:f>
              <c:numCache>
                <c:formatCode>General</c:formatCode>
                <c:ptCount val="36"/>
                <c:pt idx="0">
                  <c:v>3</c:v>
                </c:pt>
                <c:pt idx="1">
                  <c:v>2873</c:v>
                </c:pt>
                <c:pt idx="2">
                  <c:v>66</c:v>
                </c:pt>
                <c:pt idx="3">
                  <c:v>2056</c:v>
                </c:pt>
                <c:pt idx="4">
                  <c:v>40</c:v>
                </c:pt>
                <c:pt idx="5">
                  <c:v>28</c:v>
                </c:pt>
                <c:pt idx="6">
                  <c:v>205</c:v>
                </c:pt>
                <c:pt idx="7">
                  <c:v>267</c:v>
                </c:pt>
                <c:pt idx="8">
                  <c:v>0</c:v>
                </c:pt>
                <c:pt idx="9">
                  <c:v>222</c:v>
                </c:pt>
                <c:pt idx="10">
                  <c:v>159</c:v>
                </c:pt>
                <c:pt idx="11">
                  <c:v>1537</c:v>
                </c:pt>
                <c:pt idx="12">
                  <c:v>95</c:v>
                </c:pt>
                <c:pt idx="13">
                  <c:v>137</c:v>
                </c:pt>
                <c:pt idx="14">
                  <c:v>611</c:v>
                </c:pt>
                <c:pt idx="15">
                  <c:v>2347</c:v>
                </c:pt>
                <c:pt idx="16">
                  <c:v>53326</c:v>
                </c:pt>
                <c:pt idx="17">
                  <c:v>58</c:v>
                </c:pt>
                <c:pt idx="18">
                  <c:v>0</c:v>
                </c:pt>
                <c:pt idx="19">
                  <c:v>8117</c:v>
                </c:pt>
                <c:pt idx="20">
                  <c:v>256</c:v>
                </c:pt>
                <c:pt idx="21">
                  <c:v>439</c:v>
                </c:pt>
                <c:pt idx="22">
                  <c:v>105</c:v>
                </c:pt>
                <c:pt idx="23">
                  <c:v>4098</c:v>
                </c:pt>
                <c:pt idx="24">
                  <c:v>130</c:v>
                </c:pt>
                <c:pt idx="25">
                  <c:v>3046</c:v>
                </c:pt>
                <c:pt idx="26">
                  <c:v>192</c:v>
                </c:pt>
                <c:pt idx="27">
                  <c:v>278</c:v>
                </c:pt>
                <c:pt idx="28">
                  <c:v>27</c:v>
                </c:pt>
                <c:pt idx="29">
                  <c:v>79</c:v>
                </c:pt>
                <c:pt idx="30">
                  <c:v>1189</c:v>
                </c:pt>
                <c:pt idx="31">
                  <c:v>7407</c:v>
                </c:pt>
                <c:pt idx="32">
                  <c:v>87</c:v>
                </c:pt>
                <c:pt idx="33">
                  <c:v>63</c:v>
                </c:pt>
                <c:pt idx="34">
                  <c:v>75</c:v>
                </c:pt>
                <c:pt idx="35">
                  <c:v>6453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A5E-4015-A103-0BF323126A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13664480"/>
        <c:axId val="-2113663392"/>
      </c:lineChart>
      <c:catAx>
        <c:axId val="-2113664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3663392"/>
        <c:crosses val="autoZero"/>
        <c:auto val="1"/>
        <c:lblAlgn val="ctr"/>
        <c:lblOffset val="100"/>
        <c:noMultiLvlLbl val="0"/>
      </c:catAx>
      <c:valAx>
        <c:axId val="-21136633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" b="0" i="0" u="none" strike="noStrike" kern="1200" baseline="0">
                <a:solidFill>
                  <a:schemeClr val="tx1">
                    <a:lumMod val="65000"/>
                    <a:lumOff val="35000"/>
                    <a:alpha val="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3664480"/>
        <c:crosses val="autoZero"/>
        <c:crossBetween val="between"/>
      </c:valAx>
      <c:valAx>
        <c:axId val="-2113662848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" b="0" i="0" u="none" strike="noStrike" kern="1200" baseline="0">
                <a:solidFill>
                  <a:schemeClr val="bg1">
                    <a:alpha val="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3670464"/>
        <c:crosses val="max"/>
        <c:crossBetween val="between"/>
      </c:valAx>
      <c:catAx>
        <c:axId val="-211367046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211366284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130074323883509"/>
          <c:y val="8.5104694091397842E-2"/>
          <c:w val="0.16880253735013526"/>
          <c:h val="0.216893041890706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[Covid19 Final Dashboard.xlsx]Vaccinated!PivotTable8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 algn="l" rtl="0">
              <a:defRPr lang="en-IN" sz="2800" b="1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IN" sz="2800" b="1" i="0" u="sng" strike="noStrike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State-wise Vaccinated Population</a:t>
            </a:r>
          </a:p>
        </c:rich>
      </c:tx>
      <c:layout>
        <c:manualLayout>
          <c:xMode val="edge"/>
          <c:yMode val="edge"/>
          <c:x val="6.1725042990314321E-4"/>
          <c:y val="8.9242189287096728E-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 rtl="0">
            <a:defRPr lang="en-IN" sz="2800" b="1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ellipsis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ellipsis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flip="none" rotWithShape="1">
            <a:gsLst>
              <a:gs pos="88000">
                <a:srgbClr val="00B0F0"/>
              </a:gs>
              <a:gs pos="60000">
                <a:schemeClr val="accent3">
                  <a:lumMod val="0"/>
                  <a:lumOff val="100000"/>
                </a:schemeClr>
              </a:gs>
              <a:gs pos="14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flip="none" rotWithShape="1">
            <a:gsLst>
              <a:gs pos="0">
                <a:srgbClr val="92D050"/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flip="none" rotWithShape="1">
            <a:gsLst>
              <a:gs pos="88000">
                <a:srgbClr val="00B0F0"/>
              </a:gs>
              <a:gs pos="60000">
                <a:schemeClr val="accent3">
                  <a:lumMod val="0"/>
                  <a:lumOff val="100000"/>
                </a:schemeClr>
              </a:gs>
              <a:gs pos="14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flip="none" rotWithShape="1">
            <a:gsLst>
              <a:gs pos="0">
                <a:srgbClr val="92D050"/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flip="none" rotWithShape="1">
            <a:gsLst>
              <a:gs pos="88000">
                <a:srgbClr val="00B0F0"/>
              </a:gs>
              <a:gs pos="60000">
                <a:schemeClr val="accent3">
                  <a:lumMod val="0"/>
                  <a:lumOff val="100000"/>
                </a:schemeClr>
              </a:gs>
              <a:gs pos="14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flip="none" rotWithShape="1">
            <a:gsLst>
              <a:gs pos="0">
                <a:srgbClr val="92D050"/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3445270073376712E-3"/>
          <c:y val="0.14062163636284009"/>
          <c:w val="0.98911156105044362"/>
          <c:h val="0.4168812937388636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Vaccinated!$B$1</c:f>
              <c:strCache>
                <c:ptCount val="1"/>
                <c:pt idx="0">
                  <c:v>1 Dose</c:v>
                </c:pt>
              </c:strCache>
            </c:strRef>
          </c:tx>
          <c:spPr>
            <a:gradFill flip="none" rotWithShape="1">
              <a:gsLst>
                <a:gs pos="88000">
                  <a:srgbClr val="00B0F0"/>
                </a:gs>
                <a:gs pos="60000">
                  <a:schemeClr val="accent3">
                    <a:lumMod val="0"/>
                    <a:lumOff val="100000"/>
                  </a:schemeClr>
                </a:gs>
                <a:gs pos="14000">
                  <a:schemeClr val="accent3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/>
          </c:spPr>
          <c:invertIfNegative val="0"/>
          <c:cat>
            <c:strRef>
              <c:f>Vaccinated!$A$2:$A$38</c:f>
              <c:strCache>
                <c:ptCount val="36"/>
                <c:pt idx="0">
                  <c:v>Sikkim</c:v>
                </c:pt>
                <c:pt idx="1">
                  <c:v>Lakshadweep</c:v>
                </c:pt>
                <c:pt idx="2">
                  <c:v>Goa</c:v>
                </c:pt>
                <c:pt idx="3">
                  <c:v>Ladakh</c:v>
                </c:pt>
                <c:pt idx="4">
                  <c:v>Andaman and Nicobar Islands</c:v>
                </c:pt>
                <c:pt idx="5">
                  <c:v>Himachal Pradesh</c:v>
                </c:pt>
                <c:pt idx="6">
                  <c:v>Chandigarh</c:v>
                </c:pt>
                <c:pt idx="7">
                  <c:v>Mizoram</c:v>
                </c:pt>
                <c:pt idx="8">
                  <c:v>Tripura</c:v>
                </c:pt>
                <c:pt idx="9">
                  <c:v>Andhra Pradesh</c:v>
                </c:pt>
                <c:pt idx="10">
                  <c:v>Jammu and Kashmir</c:v>
                </c:pt>
                <c:pt idx="11">
                  <c:v>Kerala</c:v>
                </c:pt>
                <c:pt idx="12">
                  <c:v>Dadra and Nagar Haveli and Daman and Diu</c:v>
                </c:pt>
                <c:pt idx="13">
                  <c:v>Gujarat</c:v>
                </c:pt>
                <c:pt idx="14">
                  <c:v>NCT of Delhi</c:v>
                </c:pt>
                <c:pt idx="15">
                  <c:v>Arunachal Pradesh</c:v>
                </c:pt>
                <c:pt idx="16">
                  <c:v>Uttarakhand</c:v>
                </c:pt>
                <c:pt idx="17">
                  <c:v>Karnataka</c:v>
                </c:pt>
                <c:pt idx="18">
                  <c:v>Haryana</c:v>
                </c:pt>
                <c:pt idx="19">
                  <c:v>Puducherry</c:v>
                </c:pt>
                <c:pt idx="20">
                  <c:v>Odisha</c:v>
                </c:pt>
                <c:pt idx="21">
                  <c:v>Telangana</c:v>
                </c:pt>
                <c:pt idx="22">
                  <c:v>Rajasthan</c:v>
                </c:pt>
                <c:pt idx="23">
                  <c:v>Chhattisgarh</c:v>
                </c:pt>
                <c:pt idx="24">
                  <c:v>Maharashtra</c:v>
                </c:pt>
                <c:pt idx="25">
                  <c:v>Madhya Pradesh</c:v>
                </c:pt>
                <c:pt idx="26">
                  <c:v>Assam</c:v>
                </c:pt>
                <c:pt idx="27">
                  <c:v>Tamil Nadu</c:v>
                </c:pt>
                <c:pt idx="28">
                  <c:v>Manipur[c]</c:v>
                </c:pt>
                <c:pt idx="29">
                  <c:v>Nagaland</c:v>
                </c:pt>
                <c:pt idx="30">
                  <c:v>West Bengal</c:v>
                </c:pt>
                <c:pt idx="31">
                  <c:v>Punjab</c:v>
                </c:pt>
                <c:pt idx="32">
                  <c:v>Meghalaya</c:v>
                </c:pt>
                <c:pt idx="33">
                  <c:v>Bihar</c:v>
                </c:pt>
                <c:pt idx="34">
                  <c:v>Jharkhand</c:v>
                </c:pt>
                <c:pt idx="35">
                  <c:v>Uttar Pradesh</c:v>
                </c:pt>
              </c:strCache>
            </c:strRef>
          </c:cat>
          <c:val>
            <c:numRef>
              <c:f>Vaccinated!$B$2:$B$38</c:f>
              <c:numCache>
                <c:formatCode>0.00%</c:formatCode>
                <c:ptCount val="36"/>
                <c:pt idx="0">
                  <c:v>3.6252995614803406E-2</c:v>
                </c:pt>
                <c:pt idx="1">
                  <c:v>3.7403298343506482E-2</c:v>
                </c:pt>
                <c:pt idx="2">
                  <c:v>3.782446172462052E-2</c:v>
                </c:pt>
                <c:pt idx="3">
                  <c:v>3.2877396054186013E-2</c:v>
                </c:pt>
                <c:pt idx="4">
                  <c:v>3.4166225281078495E-2</c:v>
                </c:pt>
                <c:pt idx="5">
                  <c:v>3.6110449373309192E-2</c:v>
                </c:pt>
                <c:pt idx="6">
                  <c:v>3.623700497525302E-2</c:v>
                </c:pt>
                <c:pt idx="7">
                  <c:v>2.7542068392903664E-2</c:v>
                </c:pt>
                <c:pt idx="8">
                  <c:v>2.899067251519509E-2</c:v>
                </c:pt>
                <c:pt idx="9">
                  <c:v>2.9134277417491385E-2</c:v>
                </c:pt>
                <c:pt idx="10">
                  <c:v>3.3234992954897624E-2</c:v>
                </c:pt>
                <c:pt idx="11">
                  <c:v>3.3239496277988737E-2</c:v>
                </c:pt>
                <c:pt idx="12">
                  <c:v>3.1787709523406989E-2</c:v>
                </c:pt>
                <c:pt idx="13">
                  <c:v>3.0380035371617778E-2</c:v>
                </c:pt>
                <c:pt idx="14">
                  <c:v>3.0399369333802353E-2</c:v>
                </c:pt>
                <c:pt idx="15">
                  <c:v>2.3677608642244469E-2</c:v>
                </c:pt>
                <c:pt idx="16">
                  <c:v>3.0967131135364055E-2</c:v>
                </c:pt>
                <c:pt idx="17">
                  <c:v>2.9798338969376226E-2</c:v>
                </c:pt>
                <c:pt idx="18">
                  <c:v>2.8597377223580765E-2</c:v>
                </c:pt>
                <c:pt idx="19">
                  <c:v>2.251338350112822E-2</c:v>
                </c:pt>
                <c:pt idx="20">
                  <c:v>2.7189262472960884E-2</c:v>
                </c:pt>
                <c:pt idx="21">
                  <c:v>2.7887978413059414E-2</c:v>
                </c:pt>
                <c:pt idx="22">
                  <c:v>2.5404409834190775E-2</c:v>
                </c:pt>
                <c:pt idx="23">
                  <c:v>2.3854450836306121E-2</c:v>
                </c:pt>
                <c:pt idx="24">
                  <c:v>2.5380258483974891E-2</c:v>
                </c:pt>
                <c:pt idx="25">
                  <c:v>2.800285292403663E-2</c:v>
                </c:pt>
                <c:pt idx="26">
                  <c:v>2.7138894166814347E-2</c:v>
                </c:pt>
                <c:pt idx="27">
                  <c:v>2.5159686123679404E-2</c:v>
                </c:pt>
                <c:pt idx="28">
                  <c:v>1.8576801428451001E-2</c:v>
                </c:pt>
                <c:pt idx="29">
                  <c:v>1.5225973864834095E-2</c:v>
                </c:pt>
                <c:pt idx="30">
                  <c:v>2.6752465007220217E-2</c:v>
                </c:pt>
                <c:pt idx="31">
                  <c:v>2.4633475821738551E-2</c:v>
                </c:pt>
                <c:pt idx="32">
                  <c:v>1.5788011841093616E-2</c:v>
                </c:pt>
                <c:pt idx="33">
                  <c:v>1.9252162814375643E-2</c:v>
                </c:pt>
                <c:pt idx="34">
                  <c:v>1.8485734490835442E-2</c:v>
                </c:pt>
                <c:pt idx="35">
                  <c:v>2.0133288850674485E-2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66-45D3-8D52-F26B7D303AB1}"/>
            </c:ext>
          </c:extLst>
        </c:ser>
        <c:ser>
          <c:idx val="1"/>
          <c:order val="1"/>
          <c:tx>
            <c:strRef>
              <c:f>Vaccinated!$C$1</c:f>
              <c:strCache>
                <c:ptCount val="1"/>
                <c:pt idx="0">
                  <c:v>2 Dose</c:v>
                </c:pt>
              </c:strCache>
            </c:strRef>
          </c:tx>
          <c:spPr>
            <a:gradFill flip="none" rotWithShape="1">
              <a:gsLst>
                <a:gs pos="0">
                  <a:srgbClr val="92D050"/>
                </a:gs>
                <a:gs pos="85000">
                  <a:schemeClr val="accent6">
                    <a:lumMod val="0"/>
                    <a:lumOff val="100000"/>
                  </a:schemeClr>
                </a:gs>
                <a:gs pos="42000">
                  <a:schemeClr val="accent6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6.6001331014468423E-2"/>
                  <c:y val="-8.7976312553797513E-8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900" b="1" i="0" u="none" strike="noStrike" kern="1200" baseline="0">
                        <a:solidFill>
                          <a:schemeClr val="dk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D338D4A4-8516-4FC4-A276-9F82FA1153BB}" type="CATEGORYNAME">
                      <a:rPr lang="en-US" sz="1400" b="1" dirty="0"/>
                      <a:pPr>
                        <a:defRPr b="1"/>
                      </a:pPr>
                      <a:t>[CATEGORY NAME]</a:t>
                    </a:fld>
                    <a:r>
                      <a:rPr lang="en-US" sz="1000" b="1" baseline="0" dirty="0"/>
                      <a:t>, </a:t>
                    </a:r>
                    <a:fld id="{DD151BC5-4636-490A-A815-59CA4E11DB43}" type="VALUE">
                      <a:rPr lang="en-US" sz="1600" b="1" baseline="0" dirty="0"/>
                      <a:pPr>
                        <a:defRPr b="1"/>
                      </a:pPr>
                      <a:t>[VALUE]</a:t>
                    </a:fld>
                    <a:endParaRPr lang="en-US" sz="1000" b="1" baseline="0" dirty="0"/>
                  </a:p>
                </c:rich>
              </c:tx>
              <c:spPr>
                <a:solidFill>
                  <a:prstClr val="white"/>
                </a:solidFill>
                <a:ln>
                  <a:solidFill>
                    <a:prstClr val="black">
                      <a:lumMod val="25000"/>
                      <a:lumOff val="75000"/>
                    </a:prst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15157726600362759"/>
                      <c:h val="6.7411145683846901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B966-45D3-8D52-F26B7D303AB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Vaccinated!$A$2:$A$38</c:f>
              <c:strCache>
                <c:ptCount val="36"/>
                <c:pt idx="0">
                  <c:v>Sikkim</c:v>
                </c:pt>
                <c:pt idx="1">
                  <c:v>Lakshadweep</c:v>
                </c:pt>
                <c:pt idx="2">
                  <c:v>Goa</c:v>
                </c:pt>
                <c:pt idx="3">
                  <c:v>Ladakh</c:v>
                </c:pt>
                <c:pt idx="4">
                  <c:v>Andaman and Nicobar Islands</c:v>
                </c:pt>
                <c:pt idx="5">
                  <c:v>Himachal Pradesh</c:v>
                </c:pt>
                <c:pt idx="6">
                  <c:v>Chandigarh</c:v>
                </c:pt>
                <c:pt idx="7">
                  <c:v>Mizoram</c:v>
                </c:pt>
                <c:pt idx="8">
                  <c:v>Tripura</c:v>
                </c:pt>
                <c:pt idx="9">
                  <c:v>Andhra Pradesh</c:v>
                </c:pt>
                <c:pt idx="10">
                  <c:v>Jammu and Kashmir</c:v>
                </c:pt>
                <c:pt idx="11">
                  <c:v>Kerala</c:v>
                </c:pt>
                <c:pt idx="12">
                  <c:v>Dadra and Nagar Haveli and Daman and Diu</c:v>
                </c:pt>
                <c:pt idx="13">
                  <c:v>Gujarat</c:v>
                </c:pt>
                <c:pt idx="14">
                  <c:v>NCT of Delhi</c:v>
                </c:pt>
                <c:pt idx="15">
                  <c:v>Arunachal Pradesh</c:v>
                </c:pt>
                <c:pt idx="16">
                  <c:v>Uttarakhand</c:v>
                </c:pt>
                <c:pt idx="17">
                  <c:v>Karnataka</c:v>
                </c:pt>
                <c:pt idx="18">
                  <c:v>Haryana</c:v>
                </c:pt>
                <c:pt idx="19">
                  <c:v>Puducherry</c:v>
                </c:pt>
                <c:pt idx="20">
                  <c:v>Odisha</c:v>
                </c:pt>
                <c:pt idx="21">
                  <c:v>Telangana</c:v>
                </c:pt>
                <c:pt idx="22">
                  <c:v>Rajasthan</c:v>
                </c:pt>
                <c:pt idx="23">
                  <c:v>Chhattisgarh</c:v>
                </c:pt>
                <c:pt idx="24">
                  <c:v>Maharashtra</c:v>
                </c:pt>
                <c:pt idx="25">
                  <c:v>Madhya Pradesh</c:v>
                </c:pt>
                <c:pt idx="26">
                  <c:v>Assam</c:v>
                </c:pt>
                <c:pt idx="27">
                  <c:v>Tamil Nadu</c:v>
                </c:pt>
                <c:pt idx="28">
                  <c:v>Manipur[c]</c:v>
                </c:pt>
                <c:pt idx="29">
                  <c:v>Nagaland</c:v>
                </c:pt>
                <c:pt idx="30">
                  <c:v>West Bengal</c:v>
                </c:pt>
                <c:pt idx="31">
                  <c:v>Punjab</c:v>
                </c:pt>
                <c:pt idx="32">
                  <c:v>Meghalaya</c:v>
                </c:pt>
                <c:pt idx="33">
                  <c:v>Bihar</c:v>
                </c:pt>
                <c:pt idx="34">
                  <c:v>Jharkhand</c:v>
                </c:pt>
                <c:pt idx="35">
                  <c:v>Uttar Pradesh</c:v>
                </c:pt>
              </c:strCache>
            </c:strRef>
          </c:cat>
          <c:val>
            <c:numRef>
              <c:f>Vaccinated!$C$2:$C$38</c:f>
              <c:numCache>
                <c:formatCode>0.00%</c:formatCode>
                <c:ptCount val="36"/>
                <c:pt idx="0">
                  <c:v>5.5662436614794336E-2</c:v>
                </c:pt>
                <c:pt idx="1">
                  <c:v>5.5315894000307828E-2</c:v>
                </c:pt>
                <c:pt idx="2">
                  <c:v>4.8430157397212785E-2</c:v>
                </c:pt>
                <c:pt idx="3">
                  <c:v>4.2544079266580936E-2</c:v>
                </c:pt>
                <c:pt idx="4">
                  <c:v>4.1270920715650826E-2</c:v>
                </c:pt>
                <c:pt idx="5">
                  <c:v>3.8617294436688231E-2</c:v>
                </c:pt>
                <c:pt idx="6">
                  <c:v>3.797714538419427E-2</c:v>
                </c:pt>
                <c:pt idx="7">
                  <c:v>3.5162697536025862E-2</c:v>
                </c:pt>
                <c:pt idx="8">
                  <c:v>3.324639034029031E-2</c:v>
                </c:pt>
                <c:pt idx="9">
                  <c:v>3.1938916040791354E-2</c:v>
                </c:pt>
                <c:pt idx="10">
                  <c:v>3.1926688484672318E-2</c:v>
                </c:pt>
                <c:pt idx="11">
                  <c:v>3.1830654111026084E-2</c:v>
                </c:pt>
                <c:pt idx="12">
                  <c:v>3.1604302226405027E-2</c:v>
                </c:pt>
                <c:pt idx="13">
                  <c:v>3.1295058974505505E-2</c:v>
                </c:pt>
                <c:pt idx="14">
                  <c:v>3.067692399645686E-2</c:v>
                </c:pt>
                <c:pt idx="15">
                  <c:v>2.9090579931526566E-2</c:v>
                </c:pt>
                <c:pt idx="16">
                  <c:v>2.8643075257273543E-2</c:v>
                </c:pt>
                <c:pt idx="17">
                  <c:v>2.8437846951827429E-2</c:v>
                </c:pt>
                <c:pt idx="18">
                  <c:v>2.316963517054774E-2</c:v>
                </c:pt>
                <c:pt idx="19">
                  <c:v>2.2007913113182429E-2</c:v>
                </c:pt>
                <c:pt idx="20">
                  <c:v>2.1670196032816925E-2</c:v>
                </c:pt>
                <c:pt idx="21">
                  <c:v>2.149258528384269E-2</c:v>
                </c:pt>
                <c:pt idx="22">
                  <c:v>2.1292744747096477E-2</c:v>
                </c:pt>
                <c:pt idx="23">
                  <c:v>2.0927080144402234E-2</c:v>
                </c:pt>
                <c:pt idx="24">
                  <c:v>2.0757773139532039E-2</c:v>
                </c:pt>
                <c:pt idx="25">
                  <c:v>2.0743402762404398E-2</c:v>
                </c:pt>
                <c:pt idx="26">
                  <c:v>1.9260478997463852E-2</c:v>
                </c:pt>
                <c:pt idx="27">
                  <c:v>1.9053791964250825E-2</c:v>
                </c:pt>
                <c:pt idx="28">
                  <c:v>1.8978434579948807E-2</c:v>
                </c:pt>
                <c:pt idx="29">
                  <c:v>1.8681370396629444E-2</c:v>
                </c:pt>
                <c:pt idx="30">
                  <c:v>1.821196781013442E-2</c:v>
                </c:pt>
                <c:pt idx="31">
                  <c:v>1.7104159144168619E-2</c:v>
                </c:pt>
                <c:pt idx="32">
                  <c:v>1.6296015075329209E-2</c:v>
                </c:pt>
                <c:pt idx="33">
                  <c:v>1.2565598353988921E-2</c:v>
                </c:pt>
                <c:pt idx="34">
                  <c:v>1.222449726404027E-2</c:v>
                </c:pt>
                <c:pt idx="35">
                  <c:v>1.1891294353990509E-2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66-45D3-8D52-F26B7D303A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overlap val="1"/>
        <c:axId val="1610403936"/>
        <c:axId val="1610411008"/>
      </c:barChart>
      <c:catAx>
        <c:axId val="1610403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0411008"/>
        <c:crosses val="autoZero"/>
        <c:auto val="1"/>
        <c:lblAlgn val="ctr"/>
        <c:lblOffset val="100"/>
        <c:noMultiLvlLbl val="0"/>
      </c:catAx>
      <c:valAx>
        <c:axId val="1610411008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61040393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r"/>
      <c:layout>
        <c:manualLayout>
          <c:xMode val="edge"/>
          <c:yMode val="edge"/>
          <c:x val="0.60248127030098253"/>
          <c:y val="0.1801595972175748"/>
          <c:w val="0.39199414728331372"/>
          <c:h val="9.17453594353842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[Covid19 Final Dashboard.xlsx]Category!PivotTable5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b="1" i="0" u="sng" strike="noStrike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Average</a:t>
            </a:r>
            <a:r>
              <a:rPr lang="en-US" baseline="0" dirty="0"/>
              <a:t> </a:t>
            </a:r>
            <a:r>
              <a:rPr lang="en-US" sz="2800" b="1" i="0" u="sng" strike="noStrike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 of Deaths Category-wise (Testing Ratio)</a:t>
            </a:r>
          </a:p>
        </c:rich>
      </c:tx>
      <c:layout>
        <c:manualLayout>
          <c:xMode val="edge"/>
          <c:yMode val="edge"/>
          <c:x val="9.1551339107887528E-3"/>
          <c:y val="1.5219366018391293E-2"/>
        </c:manualLayout>
      </c:layout>
      <c:overlay val="0"/>
      <c:spPr>
        <a:noFill/>
        <a:ln>
          <a:noFill/>
        </a:ln>
        <a:effectLst/>
      </c:spPr>
    </c:title>
    <c:autoTitleDeleted val="0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circle"/>
          <c:size val="5"/>
        </c:marker>
        <c:dLbl>
          <c:idx val="0"/>
          <c:numFmt formatCode="#,##0_ ;\-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solidFill>
                      <a:schemeClr val="bg1"/>
                    </a:solidFill>
                  </a:ln>
                  <a:solidFill>
                    <a:schemeClr val="bg1">
                      <a:alpha val="96000"/>
                    </a:schemeClr>
                  </a:solidFill>
                  <a:effectLst>
                    <a:glow rad="203200">
                      <a:schemeClr val="accent6">
                        <a:satMod val="175000"/>
                        <a:alpha val="37000"/>
                      </a:schemeClr>
                    </a:glow>
                    <a:outerShdw blurRad="393700" dist="38100" dir="2700000" sx="113000" sy="113000" algn="tl" rotWithShape="0">
                      <a:schemeClr val="accent6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numFmt formatCode="#,##0_ ;\-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solidFill>
                      <a:schemeClr val="bg1"/>
                    </a:solidFill>
                  </a:ln>
                  <a:solidFill>
                    <a:schemeClr val="bg1">
                      <a:alpha val="96000"/>
                    </a:schemeClr>
                  </a:solidFill>
                  <a:effectLst>
                    <a:glow rad="203200">
                      <a:schemeClr val="accent6">
                        <a:satMod val="175000"/>
                        <a:alpha val="37000"/>
                      </a:schemeClr>
                    </a:glow>
                    <a:outerShdw blurRad="393700" dist="38100" dir="2700000" sx="113000" sy="113000" algn="tl" rotWithShape="0">
                      <a:schemeClr val="accent6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numFmt formatCode="#,##0_ ;\-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solidFill>
                      <a:schemeClr val="bg1"/>
                    </a:solidFill>
                  </a:ln>
                  <a:solidFill>
                    <a:schemeClr val="bg1">
                      <a:alpha val="96000"/>
                    </a:schemeClr>
                  </a:solidFill>
                  <a:effectLst>
                    <a:glow rad="203200">
                      <a:schemeClr val="accent6">
                        <a:satMod val="175000"/>
                        <a:alpha val="37000"/>
                      </a:schemeClr>
                    </a:glow>
                    <a:outerShdw blurRad="393700" dist="38100" dir="2700000" sx="113000" sy="113000" algn="tl" rotWithShape="0">
                      <a:schemeClr val="accent6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3931812292605364E-2"/>
          <c:y val="0.23987895040130164"/>
          <c:w val="0.83226035306459778"/>
          <c:h val="0.73620490299836916"/>
        </c:manualLayout>
      </c:layout>
      <c:pie3DChart>
        <c:varyColors val="1"/>
        <c:ser>
          <c:idx val="0"/>
          <c:order val="0"/>
          <c:tx>
            <c:strRef>
              <c:f>Category!$J$2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2706-4519-AFF6-283D7BA9A90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2706-4519-AFF6-283D7BA9A9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2706-4519-AFF6-283D7BA9A90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2706-4519-AFF6-283D7BA9A902}"/>
              </c:ext>
            </c:extLst>
          </c:dPt>
          <c:dLbls>
            <c:numFmt formatCode="#,##0_ ;\-#,##0" sourceLinked="0"/>
            <c:spPr>
              <a:noFill/>
              <a:ln>
                <a:noFill/>
              </a:ln>
              <a:effectLst>
                <a:glow rad="50800">
                  <a:schemeClr val="tx1">
                    <a:alpha val="92000"/>
                  </a:schemeClr>
                </a:glo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0" i="0" u="none" strike="noStrike" kern="1200" baseline="0">
                    <a:ln w="0">
                      <a:noFill/>
                    </a:ln>
                    <a:solidFill>
                      <a:schemeClr val="tx1">
                        <a:alpha val="96000"/>
                      </a:schemeClr>
                    </a:solidFill>
                    <a:effectLst>
                      <a:glow rad="63500">
                        <a:schemeClr val="accent6">
                          <a:satMod val="175000"/>
                          <a:alpha val="77000"/>
                        </a:schemeClr>
                      </a:glow>
                      <a:outerShdw blurRad="127000" dist="38100" dir="2700000" sx="31000" sy="31000" algn="tl" rotWithShape="0">
                        <a:schemeClr val="accent6">
                          <a:alpha val="92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</c:ext>
            </c:extLst>
          </c:dLbls>
          <c:cat>
            <c:strRef>
              <c:f>Category!$I$3:$I$7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Category!$J$3:$J$7</c:f>
              <c:numCache>
                <c:formatCode>General</c:formatCode>
                <c:ptCount val="4"/>
                <c:pt idx="0">
                  <c:v>211.78125</c:v>
                </c:pt>
                <c:pt idx="1">
                  <c:v>318.74712643678163</c:v>
                </c:pt>
                <c:pt idx="2">
                  <c:v>294.1058201058201</c:v>
                </c:pt>
                <c:pt idx="3">
                  <c:v>540.46153846153845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706-4519-AFF6-283D7BA9A902}"/>
            </c:ext>
          </c:extLst>
        </c:ser>
        <c:dLbls>
          <c:dLblPos val="ctr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'Statewise Cases'!$D$2:$D$37</cx:f>
        <cx:nf>'Statewise Cases'!$D$1</cx:nf>
        <cx:lvl ptCount="36" name="States">
          <cx:pt idx="0">Andaman and Nicobar Islands</cx:pt>
          <cx:pt idx="1">Andhra Pradesh</cx:pt>
          <cx:pt idx="2">Arunachal Pradesh</cx:pt>
          <cx:pt idx="3">Assam</cx:pt>
          <cx:pt idx="4">Bihar</cx:pt>
          <cx:pt idx="5">Chandigarh</cx:pt>
          <cx:pt idx="6">Chhattisgarh</cx:pt>
          <cx:pt idx="7">Dadra and Nagar Haveli and Daman and Diu</cx:pt>
          <cx:pt idx="8">Goa</cx:pt>
          <cx:pt idx="9">Gujarat</cx:pt>
          <cx:pt idx="10">Haryana</cx:pt>
          <cx:pt idx="11">Himachal Pradesh</cx:pt>
          <cx:pt idx="12">Jammu and Kashmir</cx:pt>
          <cx:pt idx="13">Jharkhand</cx:pt>
          <cx:pt idx="14">Karnataka</cx:pt>
          <cx:pt idx="15">Kerala</cx:pt>
          <cx:pt idx="16">Ladakh</cx:pt>
          <cx:pt idx="17">Lakshadweep</cx:pt>
          <cx:pt idx="18">Madhya Pradesh</cx:pt>
          <cx:pt idx="19">Maharashtra</cx:pt>
          <cx:pt idx="20">Manipur[c]</cx:pt>
          <cx:pt idx="21">Meghalaya</cx:pt>
          <cx:pt idx="22">Mizoram</cx:pt>
          <cx:pt idx="23">Nagaland</cx:pt>
          <cx:pt idx="24">NCT of Delhi</cx:pt>
          <cx:pt idx="25">Odisha</cx:pt>
          <cx:pt idx="26">Puducherry</cx:pt>
          <cx:pt idx="27">Punjab</cx:pt>
          <cx:pt idx="28">Rajasthan</cx:pt>
          <cx:pt idx="29">Sikkim</cx:pt>
          <cx:pt idx="30">Tamil Nadu</cx:pt>
          <cx:pt idx="31">Telangana</cx:pt>
          <cx:pt idx="32">Tripura</cx:pt>
          <cx:pt idx="33">Uttar Pradesh</cx:pt>
          <cx:pt idx="34">Uttarakhand</cx:pt>
          <cx:pt idx="35">West Bengal</cx:pt>
        </cx:lvl>
      </cx:strDim>
      <cx:numDim type="colorVal">
        <cx:f>'Statewise Cases'!$E$2:$E$37</cx:f>
        <cx:nf>'Statewise Cases'!$E$1</cx:nf>
        <cx:lvl ptCount="36" formatCode="General" name="Confirmed Cases">
          <cx:pt idx="0">7651</cx:pt>
          <cx:pt idx="1">2066450</cx:pt>
          <cx:pt idx="2">55155</cx:pt>
          <cx:pt idx="3">610645</cx:pt>
          <cx:pt idx="4">726098</cx:pt>
          <cx:pt idx="5">65351</cx:pt>
          <cx:pt idx="6">1006052</cx:pt>
          <cx:pt idx="7">10681</cx:pt>
          <cx:pt idx="8">178108</cx:pt>
          <cx:pt idx="9">826577</cx:pt>
          <cx:pt idx="10">771252</cx:pt>
          <cx:pt idx="11">224106</cx:pt>
          <cx:pt idx="12">332249</cx:pt>
          <cx:pt idx="13">348764</cx:pt>
          <cx:pt idx="14">2988333</cx:pt>
          <cx:pt idx="15">4968657</cx:pt>
          <cx:pt idx="16">20962</cx:pt>
          <cx:pt idx="17">10365</cx:pt>
          <cx:pt idx="18">792854</cx:pt>
          <cx:pt idx="19">6611078</cx:pt>
          <cx:pt idx="20">123731</cx:pt>
          <cx:pt idx="21">83627</cx:pt>
          <cx:pt idx="22">121359</cx:pt>
          <cx:pt idx="23">31842</cx:pt>
          <cx:pt idx="24">1439870</cx:pt>
          <cx:pt idx="25">1041457</cx:pt>
          <cx:pt idx="26">128013</cx:pt>
          <cx:pt idx="27">602401</cx:pt>
          <cx:pt idx="28">954429</cx:pt>
          <cx:pt idx="29">31979</cx:pt>
          <cx:pt idx="30">2702623</cx:pt>
          <cx:pt idx="31">671463</cx:pt>
          <cx:pt idx="32">84468</cx:pt>
          <cx:pt idx="33">1710158</cx:pt>
          <cx:pt idx="34">343896</cx:pt>
          <cx:pt idx="35">1592908</cx:pt>
        </cx:lvl>
      </cx:numDim>
    </cx:data>
  </cx:chartData>
  <cx:chart>
    <cx:title pos="t" align="ctr" overlay="0">
      <cx:tx>
        <cx:txData>
          <cx:v/>
        </cx:txData>
      </cx:tx>
      <cx:spPr>
        <a:noFill/>
        <a:ln w="53975">
          <a:noFill/>
        </a:ln>
      </cx:spPr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1800" b="1" i="0" u="none" strike="noStrike" baseline="0" dirty="0">
            <a:solidFill>
              <a:schemeClr val="tx1"/>
            </a:solidFill>
            <a:latin typeface="Calibri" panose="020F0502020204030204"/>
          </a:endParaRPr>
        </a:p>
      </cx:txPr>
    </cx:title>
    <cx:plotArea>
      <cx:plotAreaRegion>
        <cx:plotSurface>
          <cx:spPr>
            <a:noFill/>
            <a:ln>
              <a:noFill/>
            </a:ln>
          </cx:spPr>
        </cx:plotSurface>
        <cx:series layoutId="regionMap" uniqueId="{1143BEAD-3CB2-489E-9122-F09AFF016D91}">
          <cx:tx>
            <cx:txData>
              <cx:f>'Statewise Cases'!$E$1</cx:f>
              <cx:v>Confirmed Cases</cx:v>
            </cx:txData>
          </cx:tx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b="1">
                    <a:solidFill>
                      <a:schemeClr val="bg1"/>
                    </a:solidFill>
                  </a:defRPr>
                </a:pPr>
                <a:endParaRPr lang="en-US" sz="850" b="1" i="0" u="none" strike="noStrike" baseline="0">
                  <a:solidFill>
                    <a:schemeClr val="bg1"/>
                  </a:solidFill>
                  <a:latin typeface="Century Gothic" panose="020B0502020202020204"/>
                </a:endParaRPr>
              </a:p>
            </cx:txPr>
            <cx:visibility seriesName="0" categoryName="0" value="1"/>
          </cx:dataLabels>
          <cx:dataId val="0"/>
          <cx:layoutPr>
            <cx:geography cultureLanguage="en-US" cultureRegion="IN" attribution="Powered by Bing">
              <cx:geoCache provider="{E9337A44-BEBE-4D9F-B70C-5C5E7DAFC167}">
                <cx:binary>1H1nb+PIuuZfafSH/bT0sBKrePbMBYYURcnZbndcLAiN280cq4rp199XDt0yR7J8PB7stTDwQKHi
U8+bi/3v6/5f19nNqnnX51kh/3Xd//4+Uqr612+/yevoJl/Jgzy+bkpZ/lAH12X+W/njR3x989v3
ZtXFRfgbNhH97TpaNeqmf/9f/4bewpvyuLxeqbgsLvRNM1zeSJ0p+cR3W796t/qex8UslqqJrxX6
/f1HpVbNKo1Wxff3724KFavhaqhufn//6Ifv3/027e4vQ7/LYHZKf4e2xDxABJvYsiz79iXev8vK
Irz/mtsH2GSEcIYfxjxd5dDumZO5ncrq+/fmRkpY0O3/J40fzR6+O3r/7rrUhVpvXAh7+Pv7ZfE9
Xr1/F8vSvfvCLddTX57ervW3x1v+X/+efACrn3yygcp0q/Z99RdQrpq40g3M7rUAweSAU2bamNiP
kLARfI45sQQ2b1/sYcw7QJ4xke1g/Gw4AeLq8k0Bcbz6Dtx42JNXIAY5sJGJBLbpHTEew8H5ARMM
UWrSOzjIw9B3cOyfznY0HtpNwDj+402B8UfxfZWvincgqt6dxtflnyBelzKDt/Jhm/4+QggfWLD3
WJj0MVPwgSAIW4KYP5G7Y+cdNC+c3Ha8nuxsAuIfILDekGj7Q8pV/npwYeuAMEqEjcRPWDY0jQ2o
Yc5s0yZ3X08ItXc2O/C5W8QUiQ9vC4nie9Ss3p03q+838hVlHGIHnDGLMwLafQML0Pq2xaiN8b3s
4w/H4CeDnjmfHaBM1jNF5/xNoXO4ynN9K+qOVjLK4+Zhs/6+iCPkAOCxGTPRNs5wdoBMDqbbw9fW
w9B3ON3N7H+t8ur/vHvG3LaDtbWTCWKHb8to+6PRxQps9uz1KYXFAeFrrNBaN8ELPWKWTQ8Yg2+B
dj8BfaSb/pOZbcdry+ImaP3xty27xyb3hjuBwSyyCQh5hu6W/1iw2Nb6wBJuPWjmyYHdMvfddvX/
v+VP/Il/1sNwo2ilVCzDVfOKoh+jA/D5BLXZvTvx+JwKfGBSBPrYBAA3D+hzZ7MdnMetJ8fSvXpT
Yv9kBU4/CHz1mt4fsg8oICJA+W7jD1/zR9jURBNYnjmZ7ag8ajwB5WTxpkBxYgDl4cT+ff2L2QGo
X/DzGLmDY8IS+Nq0LQsspYcx7xTv3mlsB+K+2QQC5/JNQXC1yuPs3enqu37Yk7+PA0IHJrLW7vi9
czBxxsUBNbkJkaqJofq8uWwHY7PtBJGrt+XIzVYQrLzzxVegRd4tVu1NFt9+MPvpps/iV8QLQ1QR
25gi+7FrzgnIL5Nixu+1Dny9qV2ePZ3tkE2aT1Cbzd4Uj45XqYxW37ubm+phk16FSJhbENIS4pFd
yinoe2xbgk/Cis+cxXY8HjWeoHH8ttBw12H3+HVtMIi9c2xDUERs9RVA2XNhMsTZrUNhr7m0SZbn
TWk7MpttJ8C4b0vj++XqYVtegR7sgFgEQu94a4xqzRKGLdvC+M57m5Blz1y2Q3HbaIKB/8ebElW+
TsAUVq+HA4bQro05EpAIuXs9llYIvExuEtOaUOIZE9kBwsMKpkAcvikgFqtmWBWvSAhsHyBbgBqH
k74ZIIRYLjUxJD/EnV088eOfMY/tOPxsOMFh8bZs4EWc/0PxJYIOIDXIwHXf6rdDWgoTCyNIE24H
5j+Y2A6E/tLDFKq3Fb39EKdp/JppDoiAcRNkE94qugS4Khy0PriMWwHaP53tsDy0m4Dx4W0FZg/B
e3/lAgfIp1vMAm/kwXV8bPgKBhF2CiUQ1r3Gn2iUZ81oOyQbTSeoHL4tE+to1RQrtUpfUa8gesAR
eByUbhdjEOeCwAuEXbYnA581o+2obDSdoHL0toyuo5tmlb0mJOYBhXQfOOfbbV8LYiwCA1funZVJ
yGv/dHbgcb+MKRjHb8rwOll9j4Z/IEML0osRAS4gu9fn6LEdJg6wELZFyH1+cJI0f/60toMzbT8B
6eRtqfqTVbEu1vq/1//vFT0VEGSEWuA1blX3NjkQEEDm4MX/dGQ2ffj7KT01n13I3K7l/eOCtN/f
n7yt0OSpe/Wu/PFudpNF8VOb8J8VNUIS1qKgOkzIjN++JqzhBwgxyiGufwfKxHvZO5vtkNw3m3Bk
9sYE2U0IefHV8IqKBZIoDIJciPCtwXsobMScQ+TRvK9Ahdj+I4o8Z0bbETn51XSCyskbQyUey+ZV
i7HIATFBKpnksTm8rsIilolt877yZ6pQ9k9kBxQPDadAfHtTev627PkfqBqx7rx6dF81MakaESY4
KRZh+MGHmaDy7Fltx2bSfILQx7el5E8hxbUuNH0QIn8/KAyFi6aFBARcthZhQUkPtcBEg1j93WuS
g3zOhLbj8qvlBJLTtyW9zr7HkMl6RUCADoiYlJJfRVQbwUkBgGCooACL7A6QSZR+/3S2w/HQbgLG
2f/s0OT2guM7BXvHjUe/+A+vj0CgHsQSQxCS/GnfbkABhaRgGVsCAjBbobi/2bF7NtuRuG/2aOL/
s6+JnOvvGm4TNc3wejSAoghhY2RhuL9z+5pYufYBWFWYQ5T+59ebdtXzprQdgM22Ezqcf31TCv1c
F8nqz9cDBXK6gmJE2bokaJMJ7AAiJwJTyJvcviZCaf88diFxN/8pCs7fRWFnied6hWAf2pxvvxiD
D+BWDJR+kImR8torvAduIgTOVyncmFsVf70udg6hcLgaN6nd/MsH/2wx5+UqWUkFtQSvd+LAPGGC
QtIaAg13r8cHDyIQUD6OwULZevCeNaPtZ2+j6eT4Xb6ttOnVDViM4asmThE/AHvQ4mC1P4bDPjCh
ZBAs+Ts0zAlLnjWV7XBsNJ3AceX/XWkwYc0/S5LPN1K9c24AkewVabLmAUXM5GCfbwhmwQ9sDjUd
9CE4MRHMz5zMdkgeNZ6A8vlvi+j/DJTJrzduugKad9J+Blke7/Zi8bO/3dH0PoKz1fm6M0KW339/
DwWdGK60QsDn553l9RSeDv88bngD4vT39xC2WJeqE4shMEVNakGXHZyi398L+0AgcJ4tKGPg998U
ZaOi39/f+nW3MSkuLLiTYAPystS3X7GDdTUpsjGzmA2xW/7zavd5mQ1hWfzcs/v37wqdn5dxoeTv
70Exvn9X3f1uPVvwDC2olCBQzAIV99AZhaBLdb26hPvj8HP0v3UQKcFybi16bF81WZx4krZoHhSl
uuprgy1xGsdureofVavTIyZUeD5UaNFYxtwIGnWGWzNf0rIZ3SIpmxnSBpuHNmpdLFQ0JwbhJzqN
xcnYkm8N5Kb9eHAMTc3jOB7s41wOV3rM2Gk9poYbtGlyGrdJNYet7N0+7r4aTVM2bhbyQyNhlisq
nLtpqdRhnST5ko/tLFfqqkuL8JKaMTtrdRk6VjlPBnv8VIRZNi/LgB1q1jdnXVOObkBMrzEifCWs
rHBtatGjaiyszzIo3EIrNYtkXJ2WQ/3BNnG04FIOcxg6dcNILSrWl4ZjiJVGpD+DYnh2jkRonYdF
lTijFX3K8kYexb2R+qoM6Yk5no3WIdGcLcu0Dj0zF93MCppqzlNsnppJ2/j5GEvn9m0t7caP7MJy
DDbEH5TuPSvsw3MUtfoyKRdpkHczoXu6NJC0z2lErmPhNVlJwRSJKndgpTy34sFHTZHMTBrn5yLi
lZN3wmmz3vxBy+BUa+p0wkyPcZN5uSFOE9tMlrVu+9lI6J9mZf3JgvH70JyMNCVOLiunsNPPRmQj
l4r+S1Jkl6rAeMkj8zoe0rOBk2Y+4Pq0rppwKRNbOWmPF8jMUrcuxGU39pk7pp9tdRmMySwRhsPb
nDgDNhaZIswdeKycrI/ofByj2KVSfooykZyFehYNWXHI8jh2xiS2LuBHH+NmiA5LXotTpjRxQpkd
tdRyizRJPNxK+2iwotINklQ4JGQ9nJiIOQnKhhk17dAx4SjNA3n5pUl6/imNxs+MWo1TiO5Qc5I4
LNLKM5r+B696p+ttr67TzBma7rNR9I1rWOZyLPFH0cAX4nogqnMHM2rmfMhaR9roY1IZxTIgqTWr
iWkcDpU6Vsn6aQq0kMvcCVVoeWFrjDOFgtjt7CY7BE5XbmwaTtm041IZSeooW4eu6pJZi/ojk2mn
admpbOC4JYmeJWmgnG6Fsa5d2y5dg9fSzeyYLNnQxw7XY3BeZyX8IVKcpEk5Vznj572r4jy/bNrS
D0yFFjjG4yH9+efXW4nqdBmrxLUtXh0VQ1ZWTlhblVPVpFpgFJqXuEOfVKSlJ4Mhd9sfY2TQr3UW
mgva28Iz6wusWnbRtmXikUiQs65PjHksTXxMiixfNjo4JmNdXISCrFDcwaMrlJpnMTG/2WmUObTC
nTvK0XCiPk6dsbRsxwyYnjWZZX5Mmxo7MVff8qAjpzUDsVVpo7/qWoadZuRy1Zv5cZ+r86gM8g+S
WGhmVJ15HFVRdoqoYm6bOUmq1Wee2bXTEzt2RJ+1S9rl3bLJmm9Zifg3o6bXdoCbMy0Hl1tMXiZZ
lDoQvUaHZGyx2zM1LOpGXEStXX+IgBKJMcgFVJn/gOhDQZyR1LUTGIOeySyCCYp2ju1yXmmEl21F
2sNQD/Vh/gVJnheOylp22EH9oddXyU2NOnZUFhUcP9Ud3r5jAWNHVjlUDs0Dy+ttXh9rnTXHSe5b
NcHnFRqQkxWBfdXZ6KtubS/UFflM0oD4FioGXzE1nvQm+15aKM+dSo9eH9XdogxietjrOiocgzb0
8Pb9rz+3n3WJFTtDycPFYCt+LhW8NXETOX1IpGdIHl7piI4giEw+i0U7i21dn44Fgz8yDx2ahGqp
ZcFOal3CKcbSI5l9jWtqzXVhf9RxDyKLj34TInwVWJ3LS575adFLzxyifGGMg3BoMeijgeHERTHy
1JB3LiOhPh0Kbbt2bRG/7uAI2lHazJEOZmNTt19RETlkyKtVTcrO63kSHUY46K+0bZ0HAzWXtI2p
HzTlcV3E9UfgR77M+/x7qxqfjCI7MgvcLXuM3aIY+uMmNLpj/ikvmwsZtfzUtvWNMeT8sFB5PAsE
N2aNzfpFysPhc9umq8YQtYP0oOZWdYIMFno008gJgVte/hXzGH8MVEwOIxXOw4x/GFSXz5OcfJQq
dAdUgiROs3pOrDx2qqi35n3WuKKsyDLguW805gyXOVrWWESOsGXotgUvHSZQ5kEAzE9Au0WU0vlA
deYSek2HynZxDUq3qHTpZmkZHBZBKZy+PB5aNMzTpDdA+gezkmvTrUCkO3oUVzoda68IOXKFJRIH
W0a7gEtK0SwyVOFK0PA+AYGZmomcVVHO5tQuQqcWQX4CR+2LwXl9xscOXcbZOKtVUbsSpLpnzHvQ
F2eQNi3u/gwdG7xR8g95wT4kldWfyLLrT4aCW97QcOUYMSAaWRGZg3dpuKyTaN7q3OWkV86ganUe
6MhRJolnRTAcDxUP3THq2uNAlL0XxKbttAYPTgG0kwwZw7HuRjfKC+oYEYjrYah/tKqeZZL1M5PY
zdwq29LpLLOcjzL5YoTVsExj0H5l7bRxFM9tVS+VOVKvbcRZV4r2jCh36LMjkWEyMwa2Nq2qVaLZ
VSrr3LHHErl5K7+pIpypvm88FVR63rLiPAx05dWDlA7tBsfuk8IrhqF32BmX5qeoRHTeJDqCY28X
pwhnkZOS3FWVLWeysKQXxra1tAyjdZGksdtbTelDEvQ8SVPlRwkIkyQIEjdJOzkjmRUe2lG/QHU9
t/r6GOPswg5Kd4hhN5vYdAqskRuhIfQMEzRlLxK/ZnniV/2cpOnoIGP0Cjug7qAbeRI0hjwZgs7p
4hj5YWqkTsxQ4VCc0LniAzoZ2mxl2Lacd2nkcBS0x21VBSeVzLyxGa1lZg1ijrL8hprjKtfIciBZ
KF3aC8uRNZfzMTAimLxCy6Gg3RFNkHBAV7qsGM1zQxSFw6pez7o2PFSmgIPfhKCgC+3lKa7cBLWV
K5mT5wN2DZPlR60sP8sWB4thbHKnjIzmsGhNRxfidGDROK9VNcuisZoVvAMzMI7mBaEnohxKHwpe
vYiN3xgqO6fXaTtjTe/XRQmwV+3gdqg71iPFboqiC5Xy0UXpUYO5Xua6Lx1DVR6PMuThOlr2Ioic
ugTBGEGvWTdUvlk0s6yq42UW2dWszxPqiiT8REjt4r4Ak0XVZ2WkBicq+eeGxfqi155hN59wJ0+t
gck5iTvi1EYWO4a050Ra8RHQ72sVYtvr6nBZRpFxaGQsnMmqRq41gqWSDOGSSTK6vWEG7jiG9kkp
0kVMhVqIsGvApB5DZ2yCj4YsA6dqo3BhRNytibXAVFZ+msTSzaWwQWp7Y2t2LgJLpW7D8pDVNXar
gWczltGbyEj10tRjcl6PQwXyjiZz+6uVtWdd1hpzgftvFTrKLXY+mMMiScfKQ6L9VOlCu33afgAT
t/MQlqYL5oUTF3XpSBRFHpXoG2Nh6ZgDyVxUZvkiEmD8E4OBvd3GTlG0yOGGD3ma4Ngqjbnq+WHV
UX4mo2YRWQSWNebZQhejn1ax5cGzQRyryRzdgTtQlV/aMqWHmRROg5uvdZQit5SmZxsZPa7H7FPD
TE80AAyYOJ8imjSHKPGyMhk+xNj6UhZUzWoJUG8GBh/5d9dlNTQx+Bx37t7Pt/91Vebw320w8deH
ay/617uTh6eGPfkr/6ZcXxmV0x+tvfWfff0Kt6zd458hy63u+g6H/O4hZDu+fOStgxfz6+FbD/GX
W6cbQaxqt6P+KJfz8/f3/jmH4kG0LrpB4Pxu+ucWVLCZZH0fjZoEEhkEkhj3/jnhByYXCOp0hICL
n2x9/0ne+edwMwo8agIuPeYQVrch2P6wtEf4gT27xT+Hfja8cwOi9RwcUAtBYGjTK7dx3FqgF7mn
WATSfRyH4XOErR5KrH5uw5bu1938cv5/dQ9VRpvdJ9xIh64vuNfIIgsPZZYwYIPZyG9tM/a2U6Au
aFyFFI/cp0eEwMXWEdefb4QZ7HxMhU7BYs2bFiVnODPrwY3IelySMd4snx5m176tP98YRlqmlXRh
YXnRULXUqeJRaCcacQm1Hi/ZODh2m/1zuzarxB4sT6OKnli2wcWlMgoE9oVQRe8bfARnMh/q6vLp
AXctCFI3mwNWwqxavh6wzWzeH5aRDjR4yDqKvacHWEO+7SjAId8cQMRjZ4IfzTyRDWXyMYgjolrH
tNOAzRpSi8FyqGRZ/+Hp4ZC5Y7z15xsIVTyXKZMD83QYtrUrsPBJDo51O9iZ8VVrq09mA+3W1ubA
jWOcmgIkuBEKnEPpwVMY7lixuY6IbcwgC4e8zVjHvE5g5pKm/BG1w7I222zW9eHJ04PswM2chNVK
IGsnBsW8YZD8S9g03BuImUH1/UuWMBEPEByJLUka5qUkjm9MeELksZSUOyZczykdqoph/vRAu+Ay
J5KiNDpW1RFjnhGCcRL01ifMFHdDy87d0caVo0MdzjJLtw7Ou4+pamdPj7xrAycCo8m6pKpwzTxV
GuPoNahJwlkFT3gJXzjAeuCNY4D7EIkhSyzPMsOsd9I0zUNw5/M4eOEAE1mBk8EoSlkZflEO3DpX
pRiND9ygZrhHpu6Q4uvnoWyuQApTm13PgEA8oH4XRypzjDZKBydPaghVdX20iJKR7BluFyITSWGD
wZNpPAR+aYgxn3cNqlqvj/Oy9Z+GfIeOMCeigUB0UnSVwX2lNFaLwioL0xsLlPVeFauu30Oe7cNA
ccjjbavLtg5Inwu/wul4lUI48ayuVHMukzI6e8lKmD1hf5f2AnUms31s9LFHEdiHR3YnQFmkTKT9
iwCBa6ePFxKJsEoFr4TfZHRYGvlontkhAhv16UVsx5vZU+oH8WDCDlm+5jXuHTPp6VdrLKs9imcX
DOvPN/inWwjtQHbC8tsMYOjBFfVAsxaZEyNdvXCHJhzXMYHY5ZAIn8o2jb1sEBDTkOYQj3v2aNci
yONFpLbBartfQ1A3xJ7XkU5MLxaVVoepkRX1C/dqwnSOByKR0Vs+xFrHE2yP9akcbAKeNMteZBJC
ZunxSnK77ViiQyAfRbmesdDqqotGNkZ6ROrRNg8VZAD4BSSgiPUiYw2er/h4SD7Alpnw4BS/bQAm
P2IDUrOizwyyh+nbNT1cHno8QB8PtaVww31khIQ7JdYWm1W2DsBLzHErnETTJt4z2HZpzNZPsdg8
z0OYhGbewVljeVvxuak1RAgzjNt2VoY8Rqcpa7l5LJBC/denGbpex19tNyYmAiDrw4CXYxf44IVE
6BQSTqO8lniMKs8Ym9K6SBOchSDnskgdmwmu8JeBwlMfLp4efoeAEBMBMQQWmL+pEfg5NyBVQzPs
dpAvmD3d+w7TAx5p+3hDWav6uMa17RMTFuONEChSngiTbPBDOejwc2VAsH5BR1Gw0x48uOIEg8OW
fBEpZmwPwXetcSJBRJGwquwgMlzxQBIIj9g3Vd939R4BteuETuRH1kBiYugT7lOI0/jh0CVeI7Li
0oBghd/ngd7jt+xaxkSAaNRAsDYJqR+aY/ItEbVxHrRZuEc87ep9IjtqEhaJYXDbZ1lnJq5GIh8d
DYk6+UJuTSSFjGsI9/eN8NXQBXhJucL4U10ROiyKWFe5g0erCq+rfJR4DzI7JDufyA7SFRmco8by
LQhda2eEK6GVM6ZhfdMOIBr3HK9do0yExkjHtNYWOAdRmKWepfJoVkBobhah6mVmG1vXmGzKJSuw
zSKp+9GXOlQ+jq0WIoqMz59m6Q7o+UQGQHFtZPSgIPwEx7mLFUpmwVDilx2s9ROANucOXlQpUAxU
wLIuHDNCn4uQNnsQ3jX19ecbBgiyqoL2WTj6MTfGi64tIErfhgbdZ57v6n/C7SjRqiLNMPpGkNtL
wyT1HPwB+sKtmTCaVC2rVAq9qwBTl+agzQYzDfacy13Cl08oLQo8ipYDriiFFEGnF8ToT/I8/ELt
9EMvDN9IrTmkyF2c8+XTR2mHAuUTkicmJLG6QALYVfLVNGLDCXU/OBmtIIE6hpDpVtmeoXbQbl2T
swl9EUBUf0RG53cGuwH3Nm3nVKVV4auOW3u2cAf81oTapOVtAXn6zidA8EtbQR4c0TLd42Gse9mi
+q0Jq1UBwq8brc5HtK49IOA3I02Pu4omDqHBF1lm2rGDZM9h2wGNNWE5UnkWiDHRvmRsXaVA2Cwc
8SKtdD4LygY7VZ/tWdiubZtQHjR+kKaIKL8ukwC5DcPS5VGfRrOnT9ku6NfjbrCeBaFMIYsM8S6I
XhwqeIKi0+aQrbGLtNijrXYtYUJ8CNwaLdKJmjc67OSHAIVpeAwpi+zmZUuYUD9FcVuHLe69PtSj
mw3jFeeV7WQBD194difsZ4mRUiGC1quzCAK0UmOnhgz3nt53GD3WhOikSigOEtF6VWF8DXtI40LZ
zlklk0NVseRl0p1NKJ5WY2MY0rpfAsVQL8Jaa98SdkDMpuRmItAiQq1nd7bp4HXv8sUbtH505OYZ
Tc22CjIJvdejDCGXOZyHlXWqRaody8LJHhh2rWFC6ogyUUKpIcRwKL4pSSG8gBrjC7d/QuMU/kUb
EYfQuZAi90YaDV7YWREUZz8V/9whj9iExL2CiFc2pDB13Cyo3XzoFc0dScd5W9HPkpvpnj3aNdCE
ynlU4aIkpvYgU+F30jxN0vqc9cmfESELK873RIt3qdv1P2mzibgcG1WVUachc4/mJOiPRWovjKx2
rdRYhI3pRS29yGM2qwP6wqVNOA61VA0ZoGjD6/UA9kPii4QGjuzjFU3RB27386ex2nXMJmyHmkYo
X4i19hLLjhwriSGHCgnwPavYIc5vy1s3xDlU7BlhbNjKK6lhzUPDUk4BVSNnIAuzPYdtxwKmFbK9
priA0lntjwj+LSbHGKEQxx37iPPZ0zu045DRCd1x3du5rsLWZ+lQXdoNs+ZVLgALOiLHhDKik3wQ
uf/0YLtWM2E9iqGarexz7YeBzA7tRKKZTJPBe7r3XXBMaK+boCLhwLSvbPJNGv1RL6FeqRDGnq3a
1f96VRtw93JI8mEwlB9HxilI3a8kCC/SKr94evo7NBOd0N2O45yjgisfUp+5E3Wh6bRldNkKqJBJ
E/LCMzshe5FKo7GF1n4TQyFcY5YOBKPOlNV/fnoVuzZpwmzIZHeVBBvdw03sFTL4EA/oM4Y6l6e7
3yWs6ITRAoo1DTARBp8GI1R79ZAqToNUOSPUWXhhmcQ+Dxri0kaVJ308hjOqoazm6cF3ILQu0N88
AG3IdJRCzz7UUkDtFpQHz3Kol1wYg+DzSmR6j4ewa5yJgtd1hs0sKLVP4+QszdMW6pdgrRW2HKu2
f7xsMRPiByKueRs32u+gAMpBzXiW5xWU7+LqHB5K8jJNTNYr3KAMVJPTuDJy5QuU3FiaxYcgcPj5
0yvYcdTWN4o2O8cKq0Y1MUiTtjtFMjyDotijSveXL+t+QveRlnYSRKn2zaYqHVyWXtCV37JavHD6
E77TjvZdTKB/YXTnaRHMu6Q8RJju0Ry7DtGE6GUXBKEioQLVZ1y0Zt07WvTgaZYxJCFIsYcS69Oy
xRVcl6lsYoBQVfHRwAZYi+2RyqkTtuXHgKNZWNenGtd7bJRdUE9Yb0TgcjQl7FWqwaALRg8TOQ/y
yHsa6h16CU+ITatuID0kObxybBdNh48o24PCjonjCZWrgSmrrMB5JUgtK1kucjAXRqr3iMNdE5+Q
OM5UH2kNE8flB7OCFLJ987IdmRA3s5OmGlPAFZVihYP6NLX5yzxUvN6qDZmg6zbth85S/iATdDUO
CvuJJnL29MR3HEg8YS1c96SJmdnKR8FZGlG/VFAMiSsf6nQvsMQvO/Z4wt0Qq9CoqGl4II8vRoSg
lNNa1XIsnNCsncrIXngwJySGU1/XmQk2ARu7yoVsX+3SFupAn96r24quLezFE/YK2XJFWWt4/Vz4
/TL6QqkDHnH4rYEq5rPWK7zSmGUXzcegnO2LtO1ixITKURjVtI4GKAWuwxNlxt8Y3KJxSiP48+lF
7egfTbjcQR5xGIpAeiiqFjHkOGaBkVzGkRj2YL9rgAmlG61NSK/CACJj56Iq/oSyjRNh2S9TC3+p
vqNsMGsooveanJz3OP0zw9mJ5GxP9zskBpoQG3UxJ6RHyrc7Qk+tkslFTXtrD/t2KB203rMNbkdw
fS8DC9zwyKiVk2v9Jx9L1y6Mjygm8oUATCje25p2qQ0CBP41hS52zRRqnWZMNGM2q+pS7rP2duE8
4XjV5TSA7JjyQyicN7r2c8fKL2aQ7TH3d3U/oXZLiNlYBLaqoDFkRdYq2cjAHCd6VHvQ2DXEhN4N
3A2B6H8PHgWO/puzL2uOk+e6/UVUARLTLXQ33Z5jJ3GSGyojCISQxCDBrz+rn+9cOLzBXdV3LpeN
QNLe2pLWcAdi0reamftCxJ/ej7StqbSK5LqNXBpVpM9nRe517bA9QNosf//hG+++BsqNpQa+dZyw
2QrO5Dl9AuMDsPTlAg5v493XEDkdOGIuSdvnvh/4ma/Jt8R66roJ6q5W5bnyahw8DX1O5+m24uSm
M92jmtoLIbwRZGtYnI9rTiCGHZ03pniu4vCG1+7HDq+fqUIt+/f7f6uR87i8ieQuMCKZKBpRYPZl
RSKPcVx+Dbv2lyOaw/ttnAHT/6oez4albxsZpd83lWc0yGFd3vYA/0JSZwa7LPhFjHenpiLZibI6
4XKmyUxVyR1z5Qt1BpW3hXtpk7I11VaBbhyCjEtHDFflP/ZD8OzQ6GOfkM/vf+XW41eBPhjSVzLs
+rxwSF76wb2V8uS2l47vNgqes0Ta2z6cirgJa051bga2j3xLsqnoP5REj6kfs/s+0BeyyVbIrMKd
LbTotW36PAHbt6HzQxtfVyVDP+XvbzCO9jlwK+Aft9OZbhqF9T0Yn+DA1j4OCK8ZB0Dr/24kAJFP
NF2AjpqHJwdJllf01ZHNx/cf/+/uoWtAnAUQloc4e0BGmfpjO7tDBpwqudD5/55EdI2HK/0qQC3j
65xT79XU9TPQ+3vqyAtzdOvlV9FeWSUb7VZ9HviMmr3fdMmQlbhCbi68/7/TCT1zFt7OUlqVZTzG
XOeLdT6w1v/IlXyyosstmFHvD8BWF63CmLNA4UQATfTFdK/i8r4b7XFgly7Wth6/CmMez0Wrplnn
mkQ/3SlGzR/7wwevNOzCmrTVwiqS/Whyg4lhgoLm06eKe7elkjwF5v/CzmurgVUEt7ZwBguKUa5p
qVP4JTwWlftY6eTXVSOwhrwNmoLfn2AEkFBvp9m/bSqRx4V/3Rxag9wSU/KxVqXORcM+A23+rLR8
CafyUapL9xIb03QNasMlv3ZRc+vcxV1g0HBs29Wdjds7o+P9dZ10bvrNwopj1wHcYkflfRi/hmUI
cqjIeaO+XPf489i/eXxhaduUssaSir5KE1WatAziMhtpf10ejVehPJBaOXWXqLxJ7Cdrlw/abz6M
TvLp/Q84P+Z/96SQB/n7A1wXm0MRuCqPYw6Gd1WDGOjYrn15//FnZ8h/Pn8Vx3Wd1MtUz3h9JT8t
UfukY3XPnP4HUY7Zu134iUX+mAlFoNzQRGOKExuQ2lV95fetonyCkEjRxkTlS6L9M0X2YTLlJUjw
VuetInx0RNxBJUTlZbBUAwiuRHXyd5xMzYXzrI0G1sg0OnfQsbBC5bPsB5l74O32aVFQdekSZ6uB
1So9N+MY67aQeRCUbrlrbCTHdEwio9P3J8BGiK8haV7ru9QkjgQr3fzCyeWdDYc+U1794GpXHt5v
5Bxt/5jEa2RaFFkbu5MrQUfXnwI2B6kb9jqDQfB1m2C6RqcNHNjNnggcbC2L+D0tdr7xFr/53swW
lPfrvuI8Rm9yiWU61Maiq7qq7tIh1DvZ+M+We1fBbWi0CnXud6Z1olHmWsTyOPcuWNm8qy6sdlsz
aRXoE5nILLk5D3SwvLpdUR7BqZSXbue3Hr+KY4IsG/gzhjgRheoP0RgTmgZFF17aRW5N1FUs43a0
gfzGJPM4EnXe40hT6/hTJ8T3oKRX1pVrMFrUtD5g6hrTiA4vrOw/VMPymsT9hV38RietcWhlMRvC
eanySCTfRGe8FDoQl64ytx6+2mardo5iZ2wlWAOO/ubA7OY0Nu103fRZw87kMFR1RIKzWk2Q4UTX
PYu/hPv3I2vr1c95401k6dkB5oLj4TGEZ9JSBKdGXASxnXdN/0g+ZzO4tw9XzAKeGftdXtczcz6V
0eJB8QH6WAV5Dt2R6FunKkI3G4sonp/6qIjkSSV+KDOPjkF8GpXfeE1Gk8LMOXg+xOyMmWv9HRoI
bb0TOO/GQtkMoj61pij1TWlBkMudpa6CJ9I3uHlNYCw0fXMHeEy9QM4hGI6Qr4niHVOhOx+gbOSx
fRiQXny1EaXF00BDp/7hlmEz/uICogTININqH0IcEXipZnU03w5kEGZvpLbzTmovCZ4T2/ozIL+F
gtaKIPN4xDHsUh5NMrUCxAAJvSQjijo5ddA7K55Hayvv1lWFW+CQYSSxuHI4V4mstXTEm5Mud3D3
nXZG4Dhy7rL358rGWhKu8hgQlTPKQy5zHtbfJiseE6+8KSJ2XcEYrvLYhCskC42QLg/GAlmG30Rd
ki9xsrvu7VdZLJgA9PHaWuawjrTQIkqa1Nr6FxjsFxaRje5ZY+20W5KwwT0kjlbqOu2QwohxvoW1
/njVB6zRdjUY0FCzcRFNELAE8tjhB9AB2bEjQ3tdqllD7qqQuaPwwz6PcM1zWkD+x+5P0+f3P+Df
B0Q0WG842nKaJgnZrdjqOgNwt75FybvsldX+aSYMGk6ee9U9LQ1WeQ3qRQNIQQk6C6ztNGjUZy2U
l87FeOFjtkZ7ldtcpiGmEMsu14OCbEgC1bmTD3DwV5yPNFfWPcEqnD3BvMUhmLNh2QZ2XzlM/pZj
ZX9FDj7pQmCc3/gfWXqNuhtaZaAkM2BYKP8D7PRN4PTXMXtosIppORo9KYgDYafchR+FbMcvzeJ0
v1o6m69zR7o/102tVXBPgVrINOJ2latkOUvesQi3h07o36kG2mOQJoKWYGoRL9/fb3Cj09aIOyMF
91xbolyJu29jN5qcMXblir/G2snIFPVSYlEm86CzBNo/WPeNe10ptAbaGRdk/IDhxAvyPPymikVz
OzQQVLquY1ZB3teibIquQxYXY3RTCSjZYZM7XwjrrW5fhXVkW7W0PUrRpuD8BGmiGvfpwyUI4vkd
/xEJ9Nzqm2LIJ3xM2HmBi9v4hnL5gCLuG2Hz53GARtx1/bMOae3Z0WJznDuzIL8rEAp+L+3YDhfW
6K0OWq3RgU9EXdUNdq1hNDmnJhFe5hYGCnrvv/4G7I3SVUSDDF0UIY9FDsTW0DwxKHLFWREJX+5M
3zkfy759cOJo8g/hgPXkJg5nPd9UThB0V86BVazriKB2rFFVmllVcea0Nc4Q20pIfnj/Gzf6cI2u
C12yYDOCpFUQXbd3je1jHJJYBVXU6xqI/55niztqULF9kRPiQdXRmtpQHPHQKbkwyTYWJ7LakIT9
0mqIk4q8L9mXfmiO1TK+gpDx87r3X8U4H9oZypyLyKUWfQbVwz/LEFx6963eX4V4qRav7xuo+U0u
PXC/ufH9/kKFthHf5Nzkm/huHcctDRRq8sUA2AoxhVxU/oewKu+d0v90Xd+s4nuoOFQbQaPLkyAm
ED2YDMRBtLgQ3lsDuwpvEzFsuzG2kA/ulrvS9SBXOyT1RxpX/oXZv9XEKsD7moqOCq/NdVs+RNNy
W4R+Xo2X7ha2hncVvaXFDSeE+NA/tUOPpKjYkUt55SnCGj9nmhB6m1ABzGnXs3ymi/7Y1XQ6VtEo
rhNxgpPN37OIJhbkf+G2KJJFDShUfCw8/0XNy3UzyF8Fr5aiLIuEoYdoZe7iIXF3WIf8p/fn58bw
+qvYTUwzT8bD6l+TCiTiJKDBcqqGms47w50u+vN+MxvDvMbWQTCpgKZ3iSQNAUaZWpHEJmscN/n/
Ym//p3f+9H+r8lvt7q3v+J9YZr2aEtbmPh+foVK7Gwf3ufSK/fvv752n+z9qgTWwDvIoQ+xqfEDA
+13sJEdPTE+KtnsXusqqs4cuoPczKf64UL4En/hCu1uftQpwUcex0wBLue8X4h1JAx3UaXbki6gC
cV2Ar7F2nAlvdP2e52ws5MHrGc9lS4J8YEG8e7/3tr5iFeRycVq3aAXPp4X/7BS/9R2gfediuXD4
v/H8NbQO+rEQv53x4ij64yoDE11+Y1GgHxeedNN1i6i3inNIIxUFFHF4vujoR8Cbs0jki6znC5XU
RoSs4XV0gq56AEopiNFdUadakepjNA6XkAwbm+01vI75vRBVcR4CUhfgHkh1M1fDl9qQbs8bJ0wL
0dILM+qcO/4RK2uwXefXo4VmKIfiundfM5elY6tB2fOgjAWhn0ubya0eW4V8Ei4RtDxR8ntm8OYd
G4F9TePQV/3pqmn7HzroTX0QT6aQKJ/xHVU477yG0Mde+hqCuZ68ctRX8T2HDDcNRjm70ittd1O7
nvvg+zK4xNj4D+/+r7FYLd+wXfVtGI6YVmA5tOCTKjeAKgm0H0FU8YLpUFnZ9Tvcv7tNXusiBq+q
jqvu1ftPzJaXMmsj6jxHpY1x1TUDGThAnBWSnl9k53vmYKSpVDYGtf1JWkpvJ1kPNzOrJjD2RgM9
3wTSsKnbMrp8rDxQlT7oolrmx8oFIPahlhVE30nrVP096YhOMuIX3XShMN3KC6u8Eyyh8s+09n1Z
4BptSprkzoR1ezTUrV+vmiNrOGDl1GRaIGWdD3XwuS/cHebfh8aZr5uCazggNrNz64Smgdo2LAe4
T09qGb4k6tLmaSMtrBGBkONpy6W3DY4rBPfBH4Ko+j6ZgcXYLa1ylpsInO341CdOfSVaYo0S9FQS
hHQKGpxJO+GeNoYfStUeYAnC0gEUqQtrwkYScs9z4k3wVjja84gmTa5kCaOExUEC8ucbKcQhNP2l
S9uNGbYGCnpuycZGj00e8hHeFDSgj3FV2u+29pwLh7BbTax2EG6RRKUvVbPv7dk/YeZ2iP/0VC7D
kRkQFy9koq3+WmUiYCXKcQqhflMy3I4cYA3iAeUGwgBrl9jP4uniBdbWmcEaGVhWOLcpNG9yt/1T
xF8Ak94PC/kja7KzWp4aL94DA/Qw6EsHaBsXT2sNPcdKD0cSoskX4Rwrr9pBiyd1Bzdb1JBar937
EJG38XWTAj5Ff0+9iBRNvPAo2UEYJxpOCdTSD12cAIoQlhN3L0zwf88LaOv+3UqAZ4cMKi07243y
znaMZvAPEE8cFfaFuu3fKyxZQwehpqbgR4MrtCgKINHPvDJjjntp47T19PNMfBOhE8OBKRm9Kg9n
Eh80m1lW8/LP+3l56+Gr8HdD6XEe8WLnTezGLUhKu/BCx289+vz7N+99Viztwd6BhQJk7ReKitxT
+ftvvTWmq1ifoSTIeqjM7hrm32pY6yTqSddXrYbkbHj49r2Bo4TXVgglT1kbdQN+Yn2wzHkueX24
7u1XtUYRRNCMJU6ysyPEhmMh+5RASn7Pner3+y1spA4o4f39DVDg1UUAGZxcCP3bZ+oL+IkPkFT4
oC05FE74aKdqSsHi+d3KS/P035kRUJi/2yzDqHQmf2Q5n31+mLrC3ngK2bEnpZfhIia+kOj/naXI
GkbozBZXSK1mUPoktxpa+sVU3Bli9gEhYIvLO8y7JRXjdUqZsCP8+7ts7aqxJ12yw3mUYw7izFyB
1mS87N4frI04WSvhVYDqKk5Fgovw8K6cgsMcqK/XPXoV3XNlbdmWKOz4MIJJPwqkch48v//wrXFY
xfcEhsTSlV2xa2X0uTBR5kxf4v5bi7MKIvznaR4z1l4C02x10iriF6hV9dMgGU6vS3c3VPP4p9Ai
uYS720go8SrmE8C9adQEyS6m3eKng1epg9N5f8apgInQ+/219QmrsB9DUYhIkQSc8yW1zQcPXmPv
P3kDE0niVbjTcPEg1FZWuTc7ZLptG3i/fI9CC5AI8BP6ppoDoHodSJlD6nexbvLBDLpT+wjE3OF7
tRhN8wEFur7qroGsUYbWUR7UYYbzdk0P5amZRMsOdcSlk73/xRt9Ga0WdcHYAO/yKtqNyeIEN3ED
W50DVNTBUn+/gX8X/GSNMtRDMy4THFX2YwdBzKaYnljRPjSF/h245jCqSxTOjaS5BhqiZAyIJC3a
kTWckHCR39SlSPvRObY0ugBM32pklQZkNNG+GNDINJomdVrvwV/YaV6818TrL6yaW22ssgGtRqiz
wFljX/vLQYjlqS+nLzC9+o3DlB/vj8nWoK9yQNfEsCYlxbCf/KpNY8eBoo2l7uG6p69SQBnPjUsd
AjEYEHTTrtHlA4/I8Pn9p28kmLUkHsVRG/FCNewHtxcpCwtg0gaY4lUxLHbeb2Kre1ZJgGnjdbib
HvYFVA8+Saah6BW6S3Sh5jqH1v+ekJA10nAJKqOGcYLQssYEHXuo07vBvc/io5D0KMr4tYoukQc3
PmUNOwT9mywkDvo9S7z2ELhCZDjfvaRPuBHba/k7Ynyy8Gbo96or97CfeqAEUOukV39GD3y1ev71
/oBstXMOlTcF8GgUBOOiud8XHn9mYfnURtUtDHkeaT+/nAlBF9L/Vjur8A6aMXSIwsgYz3vUuELG
NdQzN/BOikSxm9klcNDWqJx//+Z7nEW2quAEOlPgMu0S8PkyJPlLmmsbERKuonsB9aRgk+73kfR/
ME4/QOriTyfLC1Xj1suvwrtqq7brJB33QVJFqePDVclbim7//lBvZL81CI97DTCXHbZnXTGOFTzG
xhk6rGPL2sMc+lwfqJb+Jan7rfFeBXoxkYJ6NT4Fhg0/od5/j/PCL5MflDh9iE/SXmI6bHzUGpkn
qyIahhDtOGcfTxWYBwtnrKyp4mMMKN1VPbeG5zU1Eku8+HofS6vToZ6wQMFyL40H/6lviwtX2BuT
a43QS6D1ABPLQO+nZpwObRXDANKJ+F05e+a6KFzD9OaWhOGijd57OAtIQVD4udD6ri2rRxNOPzwF
A6n3e2xj+NcYvaVqKUxEpdonCVdp48ibFoZ5YAmVj9HA/wg1XdjAb43/Kt5FNEdDFBdyz5qpSiUN
yrRepEh1OOlUW/dC7GxE5hqtV1DKtVeHaGZQFcx6Gw/3IPV4obe8rcevAn/05qUYdYmTE2CKowa3
nTM5NGVnMggE3xkD1njjWBi52hPozA8Jo+oAAVSdeio4DIF1r5wfq/K/IGhqBGp8X6kB9p4xg5yd
fCmVdy8hERiq61j9MGf+O0vjygIXA3OSHKgTpMnk/Oy4+Pj+zNsoAdbovcbzvaIhKjqoEO5+VBmR
JiYojkXfjrfTUo6fgRj386YtqsP7LW4M3hrS53FgHReo2MG1z/Ig6z1v6G5Dj4v4QmLYauAcZG/W
NNnHI/YqMjnEVbzvepVy98qCkp7D6s2jIWWnhtnHoyffzxc27JKo313XLec09+bRMIdhRRUpdMtZ
8isuQU1q1RhdmKkbyXKN54P8Dkgkc0fPloG7QDR3QssnN4wuRORWl68WejcAUIy0Ld1Bn+NgA/+R
Cvbh/X7575L5H0UqXQV7ANWsShNBIYQe//a5CX5Bu368GYsiee766Qsx9ddR6odQL3Nu4Yx9VGJo
nhuIJe3HtnJTO3dd6vFxyjihH0gS+mmdNJf0Ezcy6hoFKKSnaj52Ea5WRP2FK457wcVbgFD21A2F
oMjL+/2w1c4qBzCnkTQ2RXhopdMfQeudxW9/BHPnWLaLqe4HVD6XDh98/7+T0X/0+hr5F81+IaZa
8X3VWyNs5nHGfbnvAhCr+lTzwMMsrRSoe3DT9OEjn5JmmbGLcCUtfGARBwVXjY7LsGoP0ivrBnqs
qui9Y89ZqL4RYgDNxCa/HhrYGcNE0oBTwoh3m1Twq3qY+sJ44clC90EBFxgYyT9RkIu6j50ntE0n
H+5J0CtyoUtK6tZVMpu8QVl5mBfpReVuVpOBZR1NOmw0CgaXdhvF9Q1pYMIKPID8FEQ0Sjlf9Fe4
wNM/sCsAwztalBPdQqG7LdIaW90lTYT1uhvIkVWwgwxdGM4mA6ioM7PY9LVJ6/S5CArKvpnYk86N
EDUtxzTqNLsBBCvMjaA8H+EI/uj3M24TGwbs/RJXDUwrWgLF2i6a2wNOd+HvXVtTHgJnoSmj/1l8
Ll8qEAFehQdrX1seeChOXayDc4glJOPMWLsrCli9hrUbpzF8eXlI98RP2AnCV1Mei94/AJa6a2Tw
S+r5rgJDKPMie0+MOgQdKAfFZHIYsObKT9TOnbSXsTjKerfGleTMn6vQz7T65fe3dWdU2ln4rkI8
GR5wt1CGhSvCIVFV3it+Y+dnKNtkwqvBJrltO6y4UKSGOTYbIWhpOqxcI6S7m290gYOz7/bZ2I9p
3/8osea0Gv+lhse+sT+s87P36l+wc/hBnB8gfd0vyn+wMdzGG5HNxj0MHH0F4bARmCT5bZp+YUcZ
2mfjv+gZxpqGpVqzE/PRY1Kn4fyph1lqtfR3sAo1ZfWAPr8HaeQU2PaHm0wBsoPFNJ5ZGrDlCewV
lZ5h89kAwIblHXsGzhcKX0XYHW0CIrJ1pv7BGwaYr5Kie6j8ssgBwCY8DRuuT1QGZN5hboLDXMKF
1MEhJKw/E3R8L3fzopIHdK0L72AP2rcdrme7jv4ks3/qhX2Bn3uYahPctJrfwYk6i2ryMFX84M7x
vV9MX/VUfqqr6TcJAw7JbLkDY7ABH9eAlOtUr/4M0+2hfwoWTDmlSBrjkmwvePWjW4LvnnBeIQXx
o1+Sex6xrJvN7ehauDX7nwwJof3czpnrVu4+UtWXGII5oETvGn944KzBvGinn46p+xTOa3vK1K4Y
X9q4RP14KCV0n6YA3PaZHF3Wf24S74UwsqNSRzAJl89kgZBtYu8D/9ULowO8HPa2Du6EH+EiiSaf
JsPvE5c/l7AkmWt7x6N4H8gJLhtq57QNLhxOOMM4OJ73wKtWQmG7f+ghP1T1eldW7qlz6yMELfZs
jI/GsznUSm5L2Jer2rtV5fAIolC561i3H6vyBCPFjDXsK8ItXXjxWMKXu3D7HXz0ssX72izRUwRe
nBNGKfB02Yz1HmmwAuRN4Oc6SR4YpOXceEo98Ui77jgssEls5B44zqexdw5jKB9KTCkmxR6mP3sD
owqvT+qdHvljyfRx5L+j8KdPms+gSeWCxSDnoGpsghu/6LNQ01efVdjRwqe8PcmEvfixf3Il3G5K
bKtgipD7VNc7MBXvfOIeGvgJpYphTGNt+F1vgiod/fjH7NWHeOqeyAjGoZzID0hl45At/uFL+bCc
vTQsTOc9cTcn7KBhUJC2rjDnjPERRlxPwizHsvBfWoultJpBQgQ3FeW8n8Cx3I2esBpBE8YEJO1I
IA/h6BbHqIKTaBKCqyH7FmYEfMGkGHcT9s47G8JttxygLzc6lH5dmkK8wDIukakY7FLsx9EXH8ca
900poDTR0+DH9KW2NonTyIjxRXhs3qmqw/A3mmcDA0l8Ln4Fs9YZfOWHMMPfjt3L1M7OE/VG6CYz
1QFDWjse4rp1e7Djq7iJckZJ9Upb2IlkfpB0MC2oeKTSMEDnfE4MvE5TkBKgI85qGrVg1MtiSGMy
jB/pNInPbVJC49ajSKm7BXJqXTpVst2Hvct4FlO4jt8aNs9PBaRxyX4ugCe6CbqQf49xKf4ljnDK
1mlNHigdnHvfdjQrDEcJNSlbikNvR+3sWy9BORMsXpO3TjB8Jw7Q4NFM2VfI+PplBsB2B/Pgajyz
/mlWTYu4KwyLs7ltxQl+9obvfMtdcSJcjcGuLaBwegrreUruZFt4ze/QCfrx2YPR8ostE+BQfO5w
kg7Skd97W9nvReGLz3EzuEgTkp4s7k3vIeg3273Eqv975nLyYF0sk3tw2r40beLcDhFMAPdDrwKE
2OQkI0zTY/BHgcUiN9TrgkMxjEIfaj4kyOWj/5n5cf11KSr4Lo8cC+bL0PfdaYg89qKXwP1ZlhCg
gONTZcnd1CbqT9n2xN3DEmr8CiaY/c3aWu8KUza7hQty0k5IHxpm/V/En6jEOJLuWHru/MAwit8a
wJYgGzfohwk+oj8L1wz0aRE8yXssTE8tDdUzNDvEy9wqdaRjohGDNIRz+NCFOOMrrHaPRWfj01KV
XjrRNn5leBSiNNKoG2i/fOqBu6hvYj+MTqpWbAdfnG/ao73YN5aw8LlLNPt6tljzUxfnoj8Hxx8P
/Zj0/mno4efwOEJp2O74hIVYzbRDfNFEYGGaKX8MbdfvHbiYfahMYL60sWc/0d6NPnaD197gBiA4
MCFMLgf40EOB2z8mQTQ/IGFO38PJ0T2sKEy9a4YhPtIS7zTPwK+dDZGzJImdD8EMUskc1gD0RuhF
5A/HmTMsc9MnbT1R72BcHUy4CooScrdUUxtkbOj4H7uo9imo+xna6FN1K4yJvkSkbDOnqrwMMEuS
GXi/oxWFFQw7wCqGW2hDoJb1O6xwN4N8Fws44+RGKa0fWEw9my1CI/XOlhP5DJUQ62Rgz6kfo51i
l6SoHeMvOknoK2eFW90rmBWXoBfD2+2HgC4128EE0Yuy2C296dRY5gd7K1DgFKldYCxytGBmw5Uc
LC0nXSYrnwLgf/vUsxHkxbMwgFLYATLpuG2tGrcs00hWpvjDMVGNk7p84aqE7mQ0TuN+biWOJE+c
mmHUe+lDjaXlBiCspEKCeGKQHGuzJmywiCVxmwkm+lZnMLpz+ilT0qnGlNLA91HwCvLM6tr/xkn5
EkAlKBtK5RTYcKriBb5W05QGpAiR+0zUfrTWLwUKwLgs1aksgNBdwipAAVM4zNtHwTw4mYsSm98S
QbTcjciCz0KXBbszdRNkiV2sPrSzlXMGi2HX+Y6CZ5zv3bZM/DyJg8ivM3CMBL2LI5OMv8cRrokv
pnFAwDBePyQ3wjeepoAWQUJ5ySa/Tdgt42MTfegoTHu7VHbD2N+ZyZ/vkWPi+eCz2uN7w1onuVGj
CZwd3CWJ+2xUZaBkhs7+KnGUGKNG9CcXVmsD+QTjgHrKyoYYnO7ztv5e2vNWzkR+nOS0VaJLGTSz
ltQVvnh1G5QWO1sV8JZuuV2CXU9RMLYuCnnAMwVLHhJo1s07Uchgua81/LaeppracU9nmGLvY5gF
WvS5Le2+aeM52lWG6OYoCmj87uZOsN+goYz1UbZerV4xNjO0Y+AnOWaEVe6YFQj4KXOVgZBa6fYo
sDwgJIGjhfFkgzvOKSwOoPtGfQbqckduqT/E/ChAPBl3sGdb6AO8HaMfvBdIPnKuq24vZOi06SRB
oj8YM03BjdMbHH0FbjfQHdQr4/rY625Uu0BVNkyZ76EPfVot3xwooPG0tktV7IPFH/6UhngJnHWC
kP9cuoq9IrCCbqegrP0Y96RecPxsepFBUqb10wkkMHEahzFys9gkXGbw+IuqA7je3XwPRk4fZ/hX
h/4cGipkBtIGdt6S6ukTfDCRugvIFP1YJLV/hpgsr5p5fMjGpIYQHwYmFkeYPM1RFs21AwWGxl8e
QPkoDwMos/1OTnEUH+pK8mq3nOUNUswNb8yT0hnDXdc2hXtLwBEOUjDW8DclTCXYyYH6kt7bRM5q
N9oYJjN4omkOBHYkgEL2CDzvplS6Jr+CYMDGJsDV6reiZQa7goY4v+pQkTmXYTs5R8rg1niEXYL9
ULCwkTvOfdacJfV9N41aH+mtDOui3fkhU/TRM03x4HWTcwOs1/Iz4R4kHwwo0hOEH5IMMEPUdxDE
j81NGRvqH9TgFUEKHVXyBfmibA+FH3LoF/N4eujUEH2fURaJtMJgVjvrFfS3iCxfHkom1XiEc7z/
UcMoIt4zj8Kmy1g+TA9YgpYiFUkX2t3s/T/qvmzJcRzL8lfG8nlYDRAbadbVZkNKcskl+RLh4bG8
0GIFSIIESYDr189RZs50VVhl5kzbvIxZPqSHu1aCwL3nnmV0Mo9QZhRH4xsNUhsdVZyvelJftqFO
BJT6plcQ1qe+zhJcxfhoWIRCS0MaPV2quFL0PLEaK3axvO4O20Bxc2J+yNMHFgriDu2k+2Wniyh2
e8pA0zxE3UoSNER4bnQQDtTpasOWDi+1ooc181THRYYRSLo+mIUMPodgjG/71cuw4TRtrH8D1/dp
y+uNTBrUTBI3B6ZZQXcKhC6VqSja3pe1T4sdztIARj9P6OttVT5BmASv9SpqOnoPPE1+vpWacYaC
nIfMl6QYj9jiQF42Jq26PE3qDpRuHtM4g/JI1tlWCFrc1evQqTvlU7AE5hlfXCaqdfzibePDLsyw
/twF38IXw7MGVHxpUXTd15XxZMdx/Iw7Jc0QLrh1WbjXI0SIIEQShOMJnEofVLKYNudoKNG5xmnx
5IIh5r69ma1mqgBzMvct9z+2YSwkcAzVXZOhoKg+F48la6VZYFKrMLDKieIrHN91m34ZWVjbjKOH
a051oVu133C/25xXpXpCKmh4XZebODyyY/t+jjrxXK/gQZkoqkLW01kowCeaAPuBUbo8tSWqJLS+
yGrCXpNQ/QLEz5YgutUbqAdMy628qqiNfLYikH4oAA8FtbQZ3brbPjDLotzqrCrsbZeex4mJV0Rn
DoBRkBle128qMnqKAOnudnaOUR/IeBC4NuEziUJcLVmYeV+f58VrY7MF+dPpEa4hAHcXuHHoB4GD
2b5J9TjL64z62z97i83zNIVtTu/GBn7Wu36Oi/XCkF/7BCtb7V9c1xWYtKyY3DPYyqDK+2pK3sjz
NrmEPAB3GopDy6O4v+/1yG2CXt2GucrmhSX8qy91aR8pg1HAaQErdbi6WYYSMnsEq6JdStesn4eU
nihLfXgUvo/az3G5JPYiLfOAtlrTWPOtm4fBXUbQRizkAaveXouIVuHZ1o0wD9CuVuwE9yFpr+MQ
I2h7X4/ESohZIlZ83xAUtKCpHabxy4QE8BI1aEJ5dW+qsHbHDsyhWGdQLExk7zs4xWQTVkb8tkUR
cs/ihvUnTMmn+Eq6Evnd+UCjGiUe9BLzrm8UnNAQsTJ/By7R4NhFEmnosgZCeYbDu4zt1zpu3PzM
uwTRrzopLX0rMJ8hPwgEEPFJRBwgQBhwO37RCSjdVaZqV5dfJvDUI1RQrK+XOfe94sOJRhPZvsD8
2oRT0ZkQP7bb7OkdgpSXJ+VCe/IYs0wX9AjSfGKTk8V7MggW3pNlBYUb+2804kufmd4AqHVbB7/a
zEi6DSTr2zZqHhMVtuVbhAhMBlIObaEa3RVpWwqbq1mP8lwWbbx+qQfV6fvAEihUgPDObZppXKv6
0NpSJ99FGAv6gha6WA4Tau3pidAoiV6Ij5Pivm9sNVzTUtTbTk2GtM8WZgxoIsFpRHhM5iU0J8m1
2nCUzhl8Ye22czPZFpEnPsVhh809IqdQeNJYTGdJIl2WoIybAKcgRRBNBwMuyo9azLI9LmBY8500
Jqp3LUm64ouV3Qyggy2k6R8605s4zZAlsnRgi8qAbQ20qo6eBS359EhbAnP5rTNJ+rJ0MRzXElqb
8BIxl2DZKRKBkFlKU8HdWLANqCm2/+3cWeeiBdCeGCxmibqu8AeC++EaygHv5caArfW1R6Rz94LK
NNZdxivsofcw26sCKBrtbSfQA8BQmSNtU7L9QIq4yxF4MtbvqxoEkebSjsWwpkBasPBeO9xo7HWo
hpUB0SM4vVmuLHPkPWzEVst2OiiBLVHJyUKCQ0gHVDOahma6qxfcDR8FGebpEKva0hylnF/uI6dD
hXJIj5cU9fIcMkbbZrpP7JyULm9kg6HyDCpe2LGE0vEY+XUTZ8yflXhHWNqNJBttQac38EauQpPP
HvY0Fx71t/BFjNnl+r6eUWrPeVPYCmNqttbAhFEeclBTAqZgj30sC3Y1TKfzE42rtQJbSXhjwfZh
8Hvz2dR2tT6kqH7UHURmOqBEsT5UB9G0ZdXirKIlkI7ENa1wQLXrYb5M3ZLqDCU1K/ekoj3BBwsh
3UPuNmIl3kAMxCJI3+3FkobuaLmNgK+yPmgUSR3MPMwNF508+rss1q6Mn8t56/x5CpLwe5hPjBuA
grZHFdHWabMLhSjZPQiJbNgDVhi+FVvDknuUqA15QPiTD4d6c0uFcxyexfdFt5l+p2NwGt9SH2v2
ZW1ElOQow6L42JVdyS9dVC4R0kXWeD3FqagBkpS0Sh97NjJAbSEaxZ4xpne0p+wIV7NQHzbcBjC4
x2wbo+eGduaoSzH1uYiJkZDi+bq8OiLCKwgX6CuLCojHrjG+l4cV8+pi3+jZ4W5vRvSVoFzxOYsq
2WzPBeLB6R5p3glGFkAw+v24Fix9gTR1tCe1EVN+CxsH3lBzaHKzArdo+EggLYkPrhJFeFMrNAHv
FKVye2voJuhBT2icT4hCAx0DcowOeSctZw0qex5AsyeLBJgKH4sIp/yQkpz5aQ2vAJ228QG6NkZ3
piVlcZDcTpcmWRZ/YnC+8scSWsrmEUDX8OjKVdd7uwiaHryG99sBB1zkd3yCUwuCybeE5N6jFDbZ
7Gw679SQkOlbO3ay3mMifKOlYI4S0MIlYvgBIKquDihiwpJB6MbacxGw+R1Nq2Z6dVWUkNfFRal6
rUWdnrgbgZMCVNN7pTTYLMvKNL9oHCNFXg9tqXbV4gQkcsuwVcAHkHJ2xHAoajPYFjXtw1BKTGYm
F0ns18O4AEfEnvFezjAdf01mbI4fYICJ5jVzKjHw2UD3VO+6lUFzaVLLP9gSZ/y+gB/YmxEuI6g3
UjvNz+CY1+6VqFK8omlBD7KYACwzLZiNH+a+0cUPZAEtxbsk1dPnoYSxxn5c9NzcjZgz3fjvmK6c
w6IkcOlJJvpSjCizz7VIEo8yoXDtu0U2wDl43Oj4nZz12vEsrdeCi8yWLBo/12ZN3LGkXV1Ahk7M
fORA9X+MbGXY8+hW+yKDdH8ZMEIBQ3XIwKyxj2NqhuuIx87ZbNkKDgdiyZ/mVgK7t/CUe6OHBqOW
qRhP7RrUA0G62HNMx5k9x3OMkUAspgRYqBxEfQ9t7NYDdlHsu0/NdpesY3ppSCI+STTLBzEt64Eb
gHbw/QQsHBtAtSH1GB1QOJP1Akx9ns7+gskBvFbWob4mUGgdJP5tF+SW7Dq/Qp48WyRWbgwMtrYa
2N3csBQoJV2eHfgFH0fOFJgHUYsHgj/0YGxqARyPzUtbrFBVQNv6nevF3McdRk5dsX0slnXaI8qq
nTPZpcV3Niblp3KR9SFSfUBDMm+HyJTxRRrALNmGk/daJykLmA01gh1gjzSdI07YqW1jmHCtPUf8
HYSuuU7T4jMuZ/SpKtKmAEqDDOK5hbv0Em8gzJiODj+EaZGwLLaxfUfG0Dw6Oyx3REm0VMbxZjlE
8TBVOBh0F+c6cZi4cY2IVtCc+bpPlSD34GiLE4mn8hiXrLszsreQOIrmQ9dv86Gc035flXiarIK6
twQ6zFmFYdaynaK1SeocEDKB86euHxpvwyWNXXWs2hFQC5z7+v3sWL/jqFx0RscNMdxdg3ZgHHz0
KLqaXAn0AxfAn3S/xjeQLGz0LQ9NucexkpybmFIAXhVLv1WNROMq+pUcKG2KA7Jc5Fu1leVj3UnY
SMax2jVsqVXGw7zdD4ou+9LadI/ovBb+m1qwPLStrDLSM/j2ukBSbK/TWsMHIWUcaRu+ultdA0Xa
hLXzxesAQWEJOC5Fm5alMEncOx0DFCyW5A2aZPHBVLpMd9gSrM1TyemTiEySZHTq1NcygjkcRs8T
urrVWpsN9ZJk6CdapD2lk9nVIA+9DelAJugnYvc5YtF6xfyg+JRWizhVW9I9NTDJG/c9TBN3dR+2
3VAhvH6REbkipK39EevbLMvhOi/djFMzQeGMtlOw6QSMPwajagYUgaktg8V91o16AyTVwb0dbkR2
fMDhjVBHmsT6WNGgXrgl8Zk1pYfe2uo1V3RK6C0gEzhkWwvQWS2EiVA+ink3IaPpMhilPq3J2l2L
CmM0UzfqPo5W6rICRfqlAMlvv8Kw7l5vcEmGYylmsBaec3ntSn2dYkU/ApJH0zk4pb8lVld5ysi6
C+g6zlFC/VOCjuWD4Q729hE8HhhEOCWz605W9CZuAtrHswZW/ZcaQYhTtrYepQtnsMCPiDLvqsix
h65M6j4bjJwuhVLryfTthNkCjvzngtHoLWGz8oekcJicwqa/xzjHzuEI7O0GtsYOpYx3w9WjDjuG
pp4fJsnc81yJEmgwpqQ0hnnN3JVXHkCuH3EW3Am6CFAOy+0cbRu4S0B5Y4FVWNkSFbBjFSB8Sw9V
IqopG5CVkjdr15x9MoyHyS8ftAdvmACMQbfQJScJefbTtunPep0WUMwM/LurXtxFM7Tx9ZxMOcgI
YT9inndHUj7mHc7XSzVZjH236DXgZfY1OhWCxKgvG4ru9w7UobyEEBh6wqI5ULEhcRVKlWxIvDzC
tRKj7cgiRJiY1d31Vg0HCxHswzjNDUAVX9xTsbAfS9FGD5DG3mrdQc5f1jmQ+7GtCMb3Cdmn9Wbu
hnGKb64s49OaVNODVGkMTKfhic2Iq9qdFIRm6DzZzqvGXRbl5GtfYr4NZc5wBPydHmEiOjzJdltO
aZSW6NW2BsVQGt46g3DYQU+YGG2lWb8rlo6HFPz0fE3aOW/RneZqRPKFYClU54OOjtHUdxlRKcUR
SwxAsNX9oG58myCnHip66g4GaP2LtmuS9RqIboaNsMDQHGhqPOg3MQ7aA4kxTc82ZWj5AACvR8oK
qZy5tjDDEk84uofuAA/TDx49sV53sMMz4Y4PTYkPPW0VBL5ZPRqu2R6VlIhPC6A7+UGQat3utCTr
+EBqvkQfFhut7hAqOfUUs9Zi0W+cCktxZUhPQn8PUa2eThP2+2B3mAmuBEmwDhDUbmtBsARwqrma
mwx67xbmz0ro+lvSobz8BAPYad0PIvHY+Uy84hIlJZgLJbCJu0GNADBQtCMB9IJGZimv+A6aeL95
xLNyUDIK7MHZ4FWg52SBz987zoAk3a9LtKDC76dWlMe1b031LCOuqx9IT4cOkch2QNpWwGTKfkXX
ZD3L6Dq4CSu8hH/pFPqejpnRMHp5B6qFlXcF6CTbKYYMX50NvCYqHP7es/paqCKpXjay8u67MqNu
vvN0crbMaIq77EfLJ9agip+R4HJIp0HGuyVshCHBIkZSydyvnavAH5hqe5RJKoZjW1VdDatCQJFV
7kps6i5HNrTfjhM6mebZbMW83LmUzC14AbEpzoM2nfkIT92Bf51BZ+0igNPWFW9aX4IHlrWtTTha
MDOr6NZs1+prgynAMh5RSq0BVCMCp+5HwhfM0IA0k8UdPSIAOqB4thg/RfES6ivWat0fN4QDrGCu
dxhGCqCr6be0Y/DBbdoY67lBboPOmRAtee0j32D+t9J1jGCK4Jb6MzCsHocBko3gZt8rOLMfY973
4URxkHfv0mVAOu69JRwNp7dj155wBRDmsqNVtDAHVZJz/TcY2PnmfilQZJZZhF6pf89s26iLcDTa
XuEcSodr7JZg91gYuKw52KJY/UmKH9qd42i9dhUcBuZ7SZaKv3MDxc6U1VpY+p2k21C+w53oprcQ
j91SxXUhxXAfw5ID7AOJGC+g0smaqo/RhKPrE4yDefMCX5WV4mAdnB9fEwJoGvwVYJ77SGFVP1EH
p+FnwUrfNRkK/GIFSEDaYK9oafvo7OBPtT5sOrXrRS2d7eGNl4xd8LeWFak/zJJRv8Zb0fp9W5C6
xQY/RfETx4DGqQwzT6bOsNZZu8PM4EV/MA5Rs9ifu1qO114KJ2yGOneLUJjYoi5PlQ9y/TpNwHVR
nyu/0JfIazceDZ8VKMqYt8ntgPx5XRxX3irAoBi4b/QdrBbTFrwTwet7Z9gyYSY8hvldmhDbdHmU
SqLbU+NnVItlvabhviiZYhnbBCxDDDqP7hnjmQ5gaJ80BcOUT2A40QNYrKs23ntow7x4sCOZ0/mK
SwfS3cEbuI3zg1ClXd5HzQrjkczQwNx4ABg1Ab9wm6T1J2O8rcCjnTTuzWottH5EXe3nFUQTJlHj
8Br4nwJFzKWr3KfDpnGvCiAsaDlBpnAdSC+mq+BNBehpTB5tmgJUP4FG12FYsLFKDX6np3Qka4Zh
ezJW+1nxMXmBm0nTAJUY+Fi/dhGYTE/AUob+uRqqIvkO0Did3oq6ZOKdobhBXrp1rOmbhKDBx/1s
YEr2BQ7txbKAo9l4QFwwyFgStiNChuQ8d9OiL7WpE3mhfCv7Z9KN8M+0bjHz3lpve4zlCSlIXrfd
6M9rmazVVcWgnzwXopuX9+vYmQrzX88x4h6bBBNlH+BO0AiippfNQhyW3wjc4mIM38i3hN70KkdA
9bXCgL9YB5A6bASeVxKP3bFnpeCHGMG885fUz7zCaCot+Lkv6gmkj455MU8nUFV0ik1YElFkAclP
FNAphtJDPnReL/lg0QADwNvAJ7sH8YKP1xWhW61+bCE1qS9eDGPy2g8AXzK+NKvb92MI8x4epW27
b+uVXMCHIG8qa0CSSQcQv3YljZZPTRTAN1pmoO/7dkbHVESbfsswcUdA2NpgVpyWbyKNvQYIbBzP
mOC0FM0guIPt+YaRnDjgshWesSOv72as8z4bAwSM90DCmD2vcQLYJkw9c4BUizjs5DqDXLjEXQRA
3GohcEQAHHsaYnjrPKSA/dOnrgE+MeXcIzBCP6KBUkNzgbOkXBEd1pF1IzkCxmT0Lp718qWzWGcy
NwE8u4cIcwZwabbJuh34UXORRapEPxXf1qnNJ8RsXRJnNvQXFo09goYrAgqKRPRCTlJ8RrQWrfw2
2VSTZ0Cd3BwsCF3vUwsjjkeN8bNDf5t28w7sjRZcv2FFqYisqDjG/LGIQQHJHNTCHbZKUVLsX3aZ
1adUmHp7h7EdsF+/QgTG13SeXjRl3SckZ7qnVKd4T+hq1PxQbapNjgw6vvIBrFJV51OLt3O3MZzo
d3WlenGpJT5PhhbZyzempdGaFc3myZHjhMF8rPToZ7Sd5w9dxAt7rfuCvh8sms1cVz7qsyouxviR
orGyl34wvH1yhKnqDq4VA6gYDbgKD0VqWJEPvnTdtxqJJACSFxh7HV1f1lBf9z16IMyaO3unghby
KVpALs1Fr2YwmzBbct3OCSS15KERDaxlUMBjE66FfMs7RT5ixN9UgGc6WWR2rke40EWQAWVjq2m5
G0RfoMOQ2/qWJ653+abYVucFUD+ZrVil5LSmhXhfKQ7DN8MjQJ4RlAHRQWAzh29rT6cPrfJAnEwH
spHKpF9NXWe+qUR8N7rFzW9r+HzqDJ0nzO45zs3oYCCUV8+iTUx0hwIV92u5VMW030pWftm2Zen2
QLULkgmYK5Bja0O3fcW2VRW55PjE+yEYoAQw7aXxXtcI5b4WzuPfo7VvPso1+HpfCNw3ljSgRoB2
TECFxDQSXEXjxy0nmMWkexwbi9ohUGP8IYs+8CuuWo3Go6rMN24pMjzAHdR9XklRx/k8TGubY3sr
AIg0QP1yNNhDdb+mYlQ/lrmPz6M0CudKW2JiAir2Kp+TCbvhrudzbHYJxjHTWSxy0TvvADft3Vry
M0cCFEartdtwOvb+VnMzIh14MXHdJ7ltt2bGGwaCf1LUyiVT6Kf8Cw6euNqZQVr+2A3gIeUWVRHm
3Q0eQECY8exl8+ik8iZuZn0ULiJfEuv8R5wFjB64BVczh0n4WO9Z0N15XMD73bkQLTbH6CZ9BIGu
ibKZbtX3sVOuyWrTrenTBirjN8T/oe1R0sO+Nw/CgTVLmgRJRCZVSBtwkyeg0QHxIW9YA4sCALOi
B+eWDgThvHaG49tljOVKoEzA9rfnWzHd6vVA+a4sU/8JJ05VHYAgcxDrZBR/MwsCG0EJnb2s7sYA
KD6HwVdqzwPSXWB2NEPasNN6jOJ9M8/bgPSMdTjDXWdyJ6qj9cvQcpQB69qjF0MLvplH7PFW3ztq
cLTNNG7UDiyFakRhhQE91otql8cIXMEkb6IaPDnkC0/XFC2TbHaDqYbtk1E1f4b7ufku9QKgLesh
5GtyCgFX+DxiVprcfCXFmC1IXIM+dJzAWEMEkB5epjol8r4A8I5x2dZE+VB5NYEJkzD5FtpPjCAd
W02LMMc+2brlY7TgXMqi1BV+zbQsfXFZOt93r0sPfWiCapml8542QJMXNK2Y+mLeHQB1V5nAYYyR
PS9QCLcZuOQjdJkzGV2f7tuFS/PRi3GFDstRR8seNmzYnoGtaBDeCkQ9qimiu4GZelp3/x2m+ClG
1yq5A0Pe5jgiNpBhYwX+ikZ2dx/6l5YhJkis4/gc1ojsG1NiZO0jsUdKDvj1KHXAR4q6p3ntPpEl
CQcMZsY3pJbpGbju9HEu4vTJzoTWGdkmoDg1qfe6k/TQ9/F6BBGofd4sXHInD+47UZRkVZSKvEpW
gLoBYw5w1aLLCILKsxyCyCMPskxZNRjbu25kSOHobvit40eAUd0rVOjd22lqpp3Rozr3qGxYZsGa
ANIL8MPOywwsvBxeQa8akSI0e+QJyubIpq54xzetDwmhLejAfM0mdC1ZGATQDsfN/aZQbFDduVdL
0v69juol67mmHeZrbgVdlwEndazO7USjfEmAqylhZO6LegAnerluENVkaIm3XQHA74mPy/LSg80J
z8eyOP73YUtsV7TMHkFh40hC1oVmWT/0AuzOtMLO8ucyl1+9Y/+V8OQnGwiJwrtxrbf7cNBHqPqO
6SF+JftY5nwf36FIz3gGQeZdvZvy4hyfkyNkfXv+tcuxJcF4+y/exx8Ipn72jRaWTQtmInZf6A8k
wYo15wk8vj//kH8kYGQ/6cgc0j3SolTqQLEx7iUIp4gIdSU4ngg3zgyGcu/BdaWnhPbjHmVenXUt
tMYzLCtdpkBHPoYalC90UH/9nm5Con/1xf8kQENOBBLUVygB03mI/cGGhJsnhxMduGuMnisDIL2J
I6zh4Sc8Ba3GHJQGk+YYArvxL76ZP1A5/exLrZctLGU0qAN6SmRHl0YuV1WA7I0Cih/BLJXJ6c+v
wR9d4J8ka0PvV88Zk4cNoJ56CxvNqtnRBjSFY106jE///GX+QBnHflKvYcjep80ciwMGCjGYQrTd
95hs/hc/xE8C1G4Qk4cjpThMqgFjgQIK0E2mur8KGfijL+kn0Vnodd90uoB/ETCJDAqZU5FWDzCc
/Su/uD/4en52qQ4Qf4LqKMUh4f0eGlBwqyGr/ovF9EdP/tNWUiyYrQo0+wcNokCWDBN2SAPI9r90
ZX82p47rjoG3i+8m3hqZqQB41G/u7Z8/+R8Iwn/2ppYDbWao/rFsDFDbb74tb8WZXGHBiqkBtC/d
CNE4MKsguoc/f8k/+rZ+uv9NogGWIRfqAMBYvOf94B8qipHrnz87vd1X/2J7iW8v+w/6VlWtTE6r
5oexKnq196RPXY4cLFF/k02LyqjoEx1Afux8/IjB3VZ9pH4jxU7GFdNnw6tOv3C8rXKHaeQc6d8u
47/9k322/49/x89fXbcOpcY0959//I8X1+C/f7895n//zU9/cvfdPXxuvvuf/+ifHoPn/f11d5/D
53/6Yd+GMqzP4/dhffPdjzb8+vz6u7v95f/pL//b91+f5WXtvv/9l8/fmrLdAbcYyq/hl99/dfr2
918ooegMOC7Av/3ji/z+F7dP8fdfcvO5/Vbqz4P514/8/tmHv/+i5N8wNIhTrsD+JxA64E6av//+
G4UFR4hMmEjZLfKwdeiK/v4LI38DlI9JHrJ/GCwab5Jj78bffyUTRVNUN0lKJYEj8/96g0+/LZXf
Lgy+ld9//kfb818Py/9cUQoioyRNiRIp3gWB+PCnTXA0UjVoPtc7KsHsnNCpo+jpO1CKtAKJ1xBw
x2V6nElN75OtiK6EgILFoOh7CuhVhiYOh2mJqzPglGf4Gz/E3Tw+zCPI/3EUykOIbQI2XF2DVlua
Z6HIrbef3V5Ohdh17Vuw5sFQWxYoKjcEdS2wFp6wbWJFL+6Ref8qGXsHvveI7B/6uz36/+t1ey2/
Aod1P8LPC/ef1vr/R6s7pre4nj9e2f/D+8/NPy7q3x7w24JO5d8IhQwW+hAuMfe6OR/9tqCT9G9K
JCKGOo2B45AyLPXfV3Ss/pZKLDOs20QhAu9Wzf2+omP+Nwr6EX5DlRAMBJ7/mxUdy199Uv9zTScc
axkcAErTm3Qa/NqfNmNn1AzBkGdHmpj+qX6zBHh54rPoQxvz8io/aZAFdwoBZTucBBMmPph9QoTw
wjFJeQda0vYgIvJR2+HGmo7i89KxdB9vpDyF7jFscfNQuSZP4wGI9Szs6zIzswvhFFq+xhhhsAOy
OpZ7baoz9N/ryW4izaObgsTovryIYnmgTYDisbspChLb3CV+2+4l5qKwMp7To5rsnCctujQ4Rp42
CJMORQHRV1DV9r7Z+Mk7k5dbXJ4SQe2lG7y9/Pp/igOhiXHPQepbj/edAH+cbTGgfGW/LvNzkHMF
RINHR2BpPrRx1kpQ24VXTwYwi2ECbC4mwf0q+nMy8/XpxlcVfFjzdupIjuxa1yEJXnT9q3N+gVT0
MWWiPIwLR6jw09qvOKM0nJZsoLuum77IVkMepM91+2C3bdqPJaS2VAwvhIoDg5Ltxu6+lGAOYqr1
BZE26sB79RFA9Mlz6J4LDQFul9hxFyyA+Khm6DTTrxKw3Z2bQWUOyI5hljpYhyVvCsrbnC1nFaqn
pQ/TLurnN5JtJIujJxya2dzLGXDNcK07D4nPZI5GgNTkHBTGiY+g01ujrCbTZwqV36pVnaVsekwn
Ra5CAxJtn1fpLr0GwX92UMZAn3itbPweTN82B1m1B212gnzbk8sslnxMKn1uIMtIR3NgC3QoABTN
rriLKMwvuhu8JNi3kNQ/TGXuoA2+RNXo9gXoCPlII7gl4fo+tGE+LS6AdGSLrzVsJdNePRU3zyle
jwcATlvWbA2/uB7CiwReFdnUp/CTCB2mAkPIZ+8/bHo9VzBUrQtgDYZxsNHH6YEnS3uYE0C+8Lu1
WXyDR8BohS1mUiHel/TxXoDAL9jHvhygPNu8yDaHXwf1vIn+GyL3DrD0uYa1/0zByOMbNnpwKzM5
QdRqIDhk7Wkl5bVh/lSCOwo5CBb8txYeaXtVQAa7dPxloVsuEePZ8v6U8ug9+vlHFXOwhTGTi0wF
VxX9aMryjtQnLVcY5z7ZGt68wbAnG8GbIiz/k6/z3I2cy7LsExGgN3/pwnsn6Q+hVH5J7z2fflZk
1WC6ehoNFKIkVZYMg7z33LP3XmfeVxOYoYzvoIjCL6KnkWdgt3BirEl2FaTunAq5gw3WEXNY0cKE
pN5+WWF4nEge0G0r7EITKo9GdWkMhOfMfMuVcMqaADVHnd/BjItYJTmTP4rS+MfQe/q2aWMzsiqk
a0PEJ4njzaAG3SUOm3XamqChFvMcSJWFT2JEubc2Q0imCiMgwmquNjbJ0MQJ2d04l4bi2gwGchYW
tox3t1HvlHsQ9fRpo0p1Ejrc7mhmwi6tRMtFlm18tLHICUv+rRzQOl5QsghzKbdWwLvKD8CkQfOX
6RnFboGX4JoNdbaQqxPt09Skl75InsRAZ6loi1UpdD+WHOdrQBKCG5WMLmhVaXSrZZnXhI93ojST
MFSEfEX80K4RuxHox2gjSoHTVgU0yAibV2gp6Mm49413SwWBmDjyWtRomWhFtKXB7peGeNfy6jUY
1k1q2sUpRolWtWC69Yw8r07qRcyDDusQyXzuz99ClHkItsT0iWRiU4qXraobNwg155ZekD2wYvlD
diHNGdow9T/l4Asnz1ESpFXUprcuEuh8GjrKtfCNrhp6RZNtqDRCpy6SXyOWfw7s5trAi8GbVK2K
kEdXU/ZyJKFBKNaDrHjL0PZ8cSZKImculkOdAnHooFkYnUbhNBULLeF2xHahOVpAig9HIVE1A7dw
1DRbPPi/WgBxdM8jLBGp4BjNdIjMCVtOwbx2Vi59X79ta4v4ahpMhbIYT05Vm+ulnenPvN/lURB2
+aLMOL8YrVjQxVvVpmstKH2mjN5kjqaLqaS5MANVcbW4Dq5WrYdu3k7LfSa97Qj4n4iPRAwlg0l6
Q+0ZnSHA/UlSuT4makukupxXUAWYiP6+W6amnpFogEzkcnTKqehA3LUHI6U6hPyPRqeNCTnIBfaO
poPB0oFXpOG8XBhRm7mhaLbvjiod9C65CMmSrsxAELbYpCt0tMZcRQtef/SpnZHk/Zpsc+ekPEyX
fBoEDw9UwLrfGTtybpYtjHTjpuGdGiBAcShTrXIHST20GmF0KewPiI7zRU6sivAmeETZyvP1UPeK
HTLPQbBRwVo7BI2yHURJvcMP9xScGWR25CtHxdbDXUH4Kkk2mmglm3qQvFQrP5GZMSi1QWyDvplW
2AOFvn3v3hjMVJMMMusJZewfdc49BkSVlyzUOWSKUnVoohmBmDyLEwChtXNN7k6lYMoeYJ69mnZM
p6170cPQqX5bdjYnXhSHKaMz8xbT6jCD9x30XQtB7aoujFtvmYUYF7jMIl76OIh3RZYcxFboGeBl
9re+lK9SGrZfSjriWkimbFfnEvCexUQokdXuWLN/2D3uQYPlsrSq2MDjUQ2ngX70nGgnqxoS1ONC
3opaBSClCfRrI1cVEcK2uxEZBIIROxN6x68xlXxSYAiOeFPI+MfBvE3wd3sd3JmDJXfpLpHzxc+7
Xr01Imo6qpbwO1p8FWITW7GortVo0g5Vg0uKKRW4liIyPja6VGrT5Z4ONJOmQzrnGVsaW5LL8emz
zoXJK9m6L40wCi6geZbUoSDquMQWvVzpxnRbhglqcX/UFw2uYToVP0V1StUo/GUgjLvNrEsbnuBN
j+Vsb2RD7vccdW5tx7spmv186jLjBQqiPpEgqE+Yk0AhG1PpgoevT8mwaH6R4lInkRbuRC39vy+t
ZjG3Nz5VARynEG6EvKRrAPnamzZgXmbYLDYJb/EbYlVNDIp0kJlKh2kplVtt9ZsG28zaUspoFaA9
2Sa27qdB/9BhYKJ67ZdaclX5Mw+V/hgbYgaNgBzXGOuYHA3tHeRU7tSUxiHBucUV0PrnsnQ4n4x8
eqVB9Zi6qTmbdf7vFySubt4VOk7ft3C75203nFkIwU2UmN669wsZqnPQaCJawWIBl8+VfQJviCzv
idNB+20BDFHEYXAZqS1s5NHqONuBOi61pl7pDDtyoXEo57pNtwwNi7gk+TPqFNnr2eWOuCyUlaaN
0i7pcrTKWOp8C9/1LmbisVtCCPAGXHSL1jDOvZTCA+lGMi6qgCUjETeBpuCeWaLL35dKM7/rpTRv
mDbuWd/jSGxYaRszrM9GrsbrYY6MjTEvwqEnDedVwNtOKTb7Jc2jJwfR7xRjtN81S2kvqlgxiKg0
7aWfo2NWsXvI3eRS9D+sOdwSsJidWOVgOzGa/C3i/CqSKsFGiPFSFoyDhXPebiTjLlQ0L61Brd3K
Ynk1jA9Jl5uVEoF2tOgNevNkvN6uqH2gCMMKUEe9nga81FNk9dtQTjGeRmy2fSXJ+HTycBsO6XS2
4ixBNizMvUT4xBnrTMbgLCvHJR2uuSxHN5Wv4KCTz0o3nHj3tWuTqAdVUE99oxknHSyer2G42UmM
5bGDpiR1WI07DGVe0A4gVqxzzQGFecuig9ZkMQicpD361FYdsrPaxdTFWL9SxU7cWjMyJ4CH5OcG
SwkG5dMwwOCJwkzx8lQuffLULACtuvyomQrDQChdxMVmG48MB5Rn9DATNzsWy7q//N2sGa1eX6ck
lNaZFgerea6G20CWmIuKI7ssiL+lmKL3banI/3oBgk9IOJ9rTy6Alzn8a1Jx7fcQlph5YZdkdiq0
/Enwv0Yf/NQ/CLfhSmRl89X0q7TktUrwH52ZUwzWE7ucecbnthQ2ZW1cxn4l63LsjJkZrmMZGNSi
41vUfi8jCZOx/1an4JMEt8U8igGkObOQ+1Icnb4jBCKrOeQVjMvQIlD2RTUcmfcG0besdVyptgKr
5UJgqTqaoPWrPJO3TFaRt38/+vvSpFgiRdXrUq1jw6mjJ86CzAHjJm/jOsofZbeteHZZiMf8kMhx
+EIG9M2Eez4y5tkWhTJ6dOXoD0o3Xv5+JuXlpxyxWuomkAIiLdJ+Vhpp//ejloWB+ReB6JPAUvYS
QduVLCxodPt5VEiEJ76ohJ9GzK0hqv2KGk7ihiNIGEhPHfhI9ySWMazaN7ingxHD++HWfo487iQU
en1lB+L+ISShLUIrO1bX+p7fm2dwMwzxnO+VbKt/zKV4DU7mSchzSF121CabuQqdfSKctYtxCPfK
UbuyUVf5xiLsepqFSycXrphx9CFqFKu/QxIM+sk4iBsiL1G7z8pn6xv5Mdup53fyD32Eenpzvbal
H7937Ic0SDrn8qI8zoIuXYbuagntebIE9Y57JrpRUNuYQOeroppMXJNrIDwFPj1Ry3ZhHzc3KbM4
C8nymvxb7syxFdxHTkKH0Qz/kSHQb6Ue8TVqK2JtKaeNOQrvNY9Nd5nvKmgLLkT690LgpFJP3TbG
o/N0nenRn0h+iPf2XF316qT9MX/Ebpt8m7flks2OqnBaO1OB2R77sB+QrUXv49G+wTZ32VdRPdO9
wNAzkirtKku2Ax5wu5hZ1dbKsjGjb/WjeSrhYf7Qb3K8b31CKYdCXPHgjPaxGPbAWDQHvdoF/vSn
FQ7mz/THkO/5hsRuiDeK/8qeBE8DT9+L50zy5MSmB4i39hDVqyQ+6fHRqIyN7makwTl+7VJAkM6Q
RJtGkrwrvjqnDV0P4m2RqaFNWsMGBybrV00T3U/L5CbJ6L2QtA6czzwWbhnkPpgsPNUKIXrr2Pzp
ih0OyINyBfXFjwagcowTYZUfZr1ab0oIpvElOy2t5FCR2+WX+CA2iPd/YOx3Tag/eHQUbNcgES+R
XB00ZV01mR+5Y2I45cp62/vk/J6wyeOt7gg1jmXxgqRAcoDvDZQE9zieLzcXG9u46JQQUMFO2U5S
vvirOn7dXXzo5O/uhXePb/4sNS+6Ym7gdg3eGCz+vEpcNyzf3bPicZBPXaQ6TB5d1I/WD5UfMgXJ
S9KYY2Dre+XavMzP8Et5DelJ1F55Sh1ry6FbLOt0H+KvWTE58YyJPH4I1/JRPupDKvsDCbmKBq3d
G5P/j2WVXuoYnn7up61Y47r1ePqRsznEP+rHxGSJBErjWhw3sFIk/Wv4BQWhPKKlfMf7YI1P2u6D
n/eiyXtFqWyGu4muffGt/gzAOm7vCxDcjevwEiQAuvCi4LRs7hplfZ9hF5giuz0UJ/T1qg42ZXjF
mWkD6hkUwzMKQsl+rV61g76Xz80rfSyv9Ku6tZcCXKB6ev/x46PXj/NBJZs1lRtOIXiZHj/4PgQi
8maxaWbYEcPEZ/Es+5q+K3BB0b8Rv9MENF7LxlINozu/snSnKaMd3+Qw8pJLfmIcqF1dwmYrcjTv
LsZ4nb7mzrGezRVCM+V0sosNjFT3YsIt65MkjcJVM7kJjskMPzq8iKoE5zAeOM3cchhf8jq5kMk3
TWO/FtfRdupPkWeqGwET/nr+FWY0lYgZL8MqB4bWPIZHe1P37bm+mzyf1dO8UUUS5CGI8pHGDz0Y
d2GzwUXjJbnpil1wzvVa3Rk5MZIqyTaCuDXreTzkwA39tuKaMxImdAriPdWu3SChI4cLjsl6XxxT
liJQSffg1iia/wLqp5srqHoitJWCaVuFT016YXitXSn3ei6V85jmlAWN21yCndYlds0vWrJ+hXcp
o6ags6Uz+hJmnHSAxXGenvm94lss2rDtvKxLNrIweLRX0tGyg3YEVGfa8RCsPDDIdr6ZCgZDM0l9
meNVnVjaahSst22q38VMifSiUI4+KOx2ac9oaiXL/sjSXN8r2dyFmY5dpFWNLXhNa1/1k+zJYTvf
J0AD5CoR6SUoxLYp66GNCBHeaimbNyASez/BovYxGwxvwBfkikWpnypKO1I56j+pFnxm8SB+BPXd
CuvvrDQXkDzoatsgGen14gJZmf6kLgcs6pxbZWFbXYtr91RoHIphn7vkAHsRK95PonFPimHaOONH
+yGXeuwXjXYSU/EZwPzCFCrRvq3LX20v7sxyVH+mvn9VFjtMlZskksshOlpWnGySTL3RwY2weE49
Sax3TjatNuxP9c3g+W7196FDCuRx968P9UqLXHWJnhiEL3BSlJ0XiE9lsBp7NZrKxOwKvraIdw7N
OasN3cy1Ki2nelQP0kqqlHwtrUpJETdDP98HRTGOQFJHhTwBH9JdOoFiLN2g5L3tCLjum/fL348g
ON3wNpcrgBEw93rdwcM/Z6HbS2LjBH6ggsOM6viItQqA0xqS3h1kQ22l7rVXTCpJMcRyEEjAuSbZ
6SSYdIMu93ZFzuRISy2xlQGjdIFj24G3kHixPN+iBAbFEi+jHTCabtEHn2uJD3rWiBBiKYTzMPU2
8b2IHY9hjMNk5Uerw5IW7qWj1CidO+bf+oYkiLwla1UlDybMsMUQgVqbjbqbwQRv8ZYN8zscFIq3
qRudpGm/YN/lHAt3WHPxxwfFa2IglJManOx0nW1zkotD2zCfcerD8sAQ+uvUQ54zJG3mG2kL2HxM
pPXQ3TLGq9lymmWuesJ3FfskPuL1K86nf1RpX5dUkGPbfSlVGbmZbc7znzaEWd766AWAdpQPmUb6
cYqVZhML1p9M0NJzGdRcucYY1qBO6KmO81o12+SgK1G+AnBUY1kWxW2TYy/QYtHwLDxne1xPbhx0
Nat1T3tgCQ7ZSD8JAKuiTq5S0QVmcwof5ufyK/0aH+2lO7OKtJ4mvnhuO6k41/GOMJXuhJhkHKtM
LLspsjOxjeoMB+egm1mwMx40ig/ZNN8NoSy8wCCgLPeHvLFoFYXrjMzBNpKwfY6mTA8eyKY2NInX
JiUN0ySKqIlodiiLGyrS7zak2YI3vDtGqWHhDJoXyLET7QWNM8UcvXRpBG8Fx0xSfzUcWO0exDYY
1uxzrA03qzBRqkQUjNLwzKnG6PlWVVTjyWnpS4bqZAbRysq6ziu0cEPWZy0UjR0b2c0sdaaCgGoV
jawhu638yBbcAKOnExItHKBycv/msebuxNKKs5eOuGMJSrYpB69N68wnG/4FgTmxB6ErDoU0+2ka
dnuDMIRttqFJjZ11/lycGqH+sjphVYWJtV62RZ/L24GWlbMs6zExQQbr8lWzAL336mPuGUPZDTmb
o/RHfadrYPmsTcn6mmusvIbQAiskcpYbNdCIrnUDfC2grVK62irrkx6+Z3m0pz74ElpWDrATlmeW
BPW0XOq4XaYPqRNfWS0GRFK7wLsnSx2fjff8Eitim9Nz7OiK3jduntTerE8fMlbpDbGPLN0qZr94
1ZhX7gSztlGxtpoTCUal9as2/abiFCpFWpfjhDO5n+K18ieSlNkjJxJ/d9KhMbsfMWusex2SK2dm
y2oSmA85MowPqj7LAugLV2VCDOJd+qPoHNsaNJCRdqCjEv33RzIW/sRggTgVRmh6urSXpThZhQUK
oUr3pzUMgQMcLSDwk2ah04YaWe7Cvt7hN20JJMZ0yyfSgkOpXQarjT75176wGAY6WJK6ulUu2xgt
A85B+8QE8LvRu4KT+SJt6VVIW259fs9GBqb5/oETTu0dpVu01aOvvg9vGaADf3l/lRwKrYaMomio
ySABhvairi72XZUwXr5IvkJr+OEhnsCE8cBYxfCrmga4DjlsBrJj/ijWFIRjP/vBWVmuUj6HJ2EO
ZPKvluFqDSEvWAS5Z+XJTmmNLzNewl3RVZ9FbbFTxgZmJIFmMhUYPgDZz5KxdmNW4vUQdrsA1svT
Wn4JqSH4pCoib5SzPQBlenehXrKOxMRim2drFoI3c23o/XCQhmjjLLN8SgKtJyDOIbPskmO+yCsj
U2oH4oR0wK+6FkyIaEM2SatJHj5wqKOyKAKk1WHw06allwICxKV9uThBXYLwIx+oRgBstPoYkra3
8Zu3nlVZlV99D70GrUqSXmGRQiBN3qEG0ozQbLSDkhO21mkVIkVTFWfiQ3+fNauJzW4i0mbnYK9P
WRFWp7G6YGsgpZD1oV9RXTi58ntQ72gCCu34SkZkyqVTMAbZvdVk1cG116yzvuYqNiKJozAdd8b7
hQDaZ18HGsAaRV7nwoxl2DSyXarMe5E24OHvSx71HjLGuFkQlHaG1C27ANichyqJGpGUxd4QiSaX
NKkDizG9i6LaCxhdL4sjyc2ZIO0RDIbmEMf8FsKyWQx9D93RuphSkt2rSXVJ8S2rJWhbHxKJvgWO
fFcmsIjJQPxbDionSRZxU5eRR4vO2nTDA/RPdZvbj4r8k82WMqzwr5Oj7dXkWdG4jXqJI2+RMtYX
89KqLZLFrxdFpnQEPV6F1uRhmPYEQtWYeWUvlcd7JSDqxsy9Ih0uOFE+p/ZgPDMMNe+mpqeXJiU8
f2GYMACIGGhl6xy9bl3valOED3TUn2re86YK5YzURD9cVL+MWFpsAmV7Fs7CSfvmWgrJTtZSpwwM
Lo+SLjYV3J8smi6FrjmAn/chM2DzJCQMTv4AVkDtAXbcYe3RcQhY6bsD58eEyOxIA8xn9jA5gnCb
BpGyHSOgYIZEQmbRLXpYGV6lYcptQA/SdtQpoLuo2RhiTICb8ZiLXP4IWYJwoub7sJi/OkzKjsJ0
X3sSgmZlWGrsjjGjQpJKj1d9e6mHWNsnY3vozG7VTqYjZ9Yf7PYcdGloW/U7rl0SFxebhu1TNNkG
lfKauhNSkQjTFfgBfM5OpbrBVMBv+QpGrXVLY8RgQKW+DRZCI0rS7xRjMPzi7bOLhU+rKeVzlYi6
n1qkDels7CRNHwHHNNs0NbZZe9aXw8Tcer8oQ0SjqPhOiae9Cjma1+AhoZ0AIXeTYTC2lTz9086a
cQzK7lJ8Kks57Q3dmPbWiBVgCLjVCRJyq7cruah+s5Llm1ro64cc1fvQqNQVsGFpk1vmucub+Y7k
GG1npR893u3qO6IbNzTq8Dn1Alpn3UCDSSwvkiN1xV4Mdzxp+qMWNaNTZTJQAx3MSmv0u2VErmiz
Kl+bqQJQtophmwB8Y1lT7hCSVgzAzs/yKDw4lug+u8QPmAWGbIEQzUdUD6I83QY2UUgDhqPiDID5
GOucQBvdcIPFXBxDKaJ7F/B/ShfK1L/ybZxrxhmI8RvMgz4HOEfdhkR5/8vL369lqQm9++//ImnT
uC7ZR9m8cvY2Ufvdat1yACY7r2SE9JXQVcqrGyxvsKB3F4F1LyUqWK1W5HPRrXqhb/ZdnzV7WHOG
F48449EG9B1j27Qd6sG4HTUesPdnXZT/AwfH8LRQ1bZTArzClr8I19VbCG3DtuwlmRKj9Adz8GFf
TXdLAG8NOam2a2Ipx78vqiH/AWfZrsnq/RCfrG9VYyLwdvMa+wH1Pr8oKw8hpkHMumuOMss71p6M
0PiZxMT8EiRK4DEfNzAeiRjJxFoUTDnkxIzuRXsfSqqGbaDJjgaDYVme3wbjui5uXTacs7rcD5Ar
vsPckjkwcdfMY5l4cmcojMoYv9KIxV8JC+mRFkhvQx7Q/ZroasztArqrIh5oEkaxiW+KX0XX+WI8
hv8IhvItL3VxUbLwYNRdvgHbK+9VFnu/sXL1ZOTEQ2WMd5dUvpQ6tyFqGNGqtNM+G1oqKcMK2qhv
aSVIT0kKxWtZK9VaqOhh5nOG09vUjWoXMYNMhJO1GY1g2fbvl78f/b9P5UGS1gPcFA2K/7VzkSLM
s1lUfm3K5kHvl+CMkSE4W6OIBFw2ysYohtYxcZ3KLT2y8FNR3gdocPuYCpSzsChHiQTNKE27Sozd
yIJrRS+a1S8qlnc8jSggUNOxSd6zDvSY2orsypjrmveKZ6HZQJDMofs3e+oWYZvDHnaLDO8I+L+H
PmcDzdWo8Sca129N/MecvGFSH0ktc85lwAPEnxdABzAFk+XpFXp2M/3JQrHzclwg5J3HrdUrGC6k
8cWwAeO5z6OrWdOOJ67HA1gT+E4nC9TFyCMcML3P1me2ADlNLJQpK/YWoiugPNGxkZOZW2oecXRH
23SKHnMS6xdY6DF86azYCp0LdDT5a15UGP3BL1yqIKUpGjQgoc4kC2sdzwKtBCAtSBmadmXgUojT
x4nhD4lilpLAVNYEFHrgiku4YV7GsSaC7gP1Oek8EuAy5Q0Y2ysi6geBUdlZ6EH27HLDAO16lg6W
JP+WKv0XeYBfusqQAoHDyAabyLEHK6+SuuWJZvBIyReySfwDsM0m+1shfMX5WWzgVGsxM2G0sj0X
fVQ5dcacBYYCKZHyE8DiPxt4vjYAWwmAlmuR2TFXLZzCcwtOMdDm+BZaBS0ijgQrHTA47i9wl0sy
/PtTLQA2sfDGuEXKHiP3hraZ9a1ZnlhmlcM8kqKd4rjdFZPwCEvykQA3tHPY1do5N9vp1PTfXWUU
nJ6kZt1Ay3MI2Mw+VtxoXcz1LWzj6sgO37lNUBD3LvSXqeo0xaDCOrUQyXegLd7A/BKycVPzzg9r
2xwCiR/P1vLU4Af0tJYVMdZOAwHjK4e6u74MjMFO8k1Sdt3WqOTcAY6IAt5rW0OfC4amLN1nXowT
hBKTb0E751gr9Kp74plc6RFfcmntE70X93OPHtbJK+JNX7KgoNoanXHoOc/6JXxuB7KJ5i8WPi8Y
WNhLWlikTRF1YB0Dn3p7nQVxeM4GGpb6AlaHGUgQyGVtwxbRAg2sJL8A7ORlg3GfKgMORuq20bQt
QKvuse/MQKzQcHIYkxwpKehzVB0zxdoIRNiJ4m61pLGTiskBjH2x0wRYZH2oX2Ij9EiZ7UqlcpQi
UVZF1G4Xfi21vM8cMSVrvteLpnhtAbLeDOdtGjNioW0NBxajZI9mciQk8uQWYHXRwWSF+bial7mm
XictPFiyo7ZA6xh/oyIaVd8FITcXjiYDdaraT/L4I1FPspWZfprRdJvmlnOWGLauZjSbgLuQHM68
YxwzcdG3oWCKOpSLN3WL1qehtbuh6I5ixgSRAKsRTZrus5gqhz/z9J5Y8zB0cFqaus/WUNeETZEy
AbWWVQ5ThXUFr69wxOn0tREG00rKJ7rHRqnsw0b5iAPm9XVpfO4mc9sCqnxKwQIKAVvIOohIVreK
6rMh5GrxSqdOhw4mYcGR3xKx3FFq9x1UJD3/oUhlQ6QUeWijCbZNCJXTYtbmSm3xP4HFWTF3NNlY
k4l9mtgdExWXeIXhUqgWYdP3krIlJU0/LVJRzSgh9YUOtz7vco5EmCmic9IY90yhWQ+QRh7/iSpt
8qtFTn29Cn/FHyoJn3UNEmP394X1pu7r+BJ1ZnglykrhHSg+fajo1pXW4lZaxXZSyP19jkxHqadq
navQHUFLFzdihlSQIif6Re72eGsa97/Yk/8HH7v8n8Gr/9/z+99CYQqj48Wy7KZN/MyTVzgiEXYU
JnjnxpUSsj2nefIpS6k/D6o7t3sZQwNOlt86dwymHYtDRS38216O6/t/dtcb/5nX+NdvxbQKIFqM
KjD4nv+Z26hLIvSTIKCZTEdxVb03bUSiZ7vFO3FRURHn4p8Z5UoEClAtsMObq3iZzO8yByrrqVf5
qB6Uk3Ub6stHDZGRxsFmdpLu3YC5BMQm5Wv93fTb4FAY8jl/Kh/9c3529+5sBJuwDe1fmrZ/c5eK
yvbzHnebP6LBVlQ1hmDCSavwTjJp2e501Mzo0JT+5aIBi3Qp5yqA6Gdh97+/UaDv/iPD8r4mEu5x
aFaKiN+bT//zmuA1ANNO3HaznOTLNO6ILTXlif+AYRZmv0L0Cyh7S0QmtKBNbOVwkzmIwd+RXGjs
V8YNgBag0sN/ONuHNnMTRMNLjXzYIyOaXB8XYurufajTkHeNjQbuKD6FNY/HoeUcgwknlbzlLB+W
1OeX+FAjZ9TowtI63w7Jo+NE9EesjkDc5m9wOC5DOgrXUPdf5mRjgDWg+h92IuLMPn7G30t9UD7K
73b8TsxNv6wt0XUTMPN0YFJxJawbcXGZPqTSfbVr5qDmz4ECtMPbfBEGyz/oKnyx+hLClZcd5ZY+
lZ8W+9Wf948XT929vZrPJXaH0/zwEcueNEH26iVNNu83vOUNb+5h4+jP/tKgIfdKOay7qKIKq0Tj
gMtDAS+RIGOn62UwCpf0dHHouuQTYIYTn2a0TBNNk6Au+iZWKrROnnywWQeiqZdLixYaoYmm1H0W
GqmIVro8ii8otZS7kpOeokuB7gngjXbmAdrmKjhSyXCdhbt8/d9vH/nv5Nj/NPdLkoF8oFrkCCz9
vz9S1NFM+KQRv0kAEJTLRp/nndk/zK8s+Sp048Nlxf3gsnzPz/Y6HrsbfedH8R4phJrGeQEiyYEO
FH/gxVI3sTf3p3grrTf8uD2x3/SirAsUujs4dHk8QELwMvS7WqWlJh3fQLsKE4QDeg4ZVH4Co10p
e2CENqbXe/W5dM78pZjX/iKhFUb4PgnFAJA/8X3fauJNR1nM093yqtEaO1bklEXC6WT52+hkbPfp
XmYx8ROCxvD1Ihe2N4TTpMPrgqFkeADdGMsNYGV7OnT6cXjIL+FTV095bzeX8sbsp1fyqF8S97Z0
qtObuhKM2TZ0hjnOXmdldthyaAg2ouDkp+YQI7t2yK8q++INomLJ2J6UGKHXv/SrdRd24iV9Jt12
/GP8RL8zKFy7AJt4fqPktOP8d/KWfbf6wTK/3W4+Mlnwl6h/5Ygs40Yb17E/IhxXj1B5WFThb0HZ
4wBkd9NWO+te8j5ReL8BnfvwfgDy9oGbyH51KB7FI7hGDyFYSyxBk7EatxCfjbWcuVMFQplIwatP
T+8/3visX/KVP1dC0NvGL1JyZf5bXA35J+R95ok7mEm5J7SPguGFmbmuNqbJbB18PDR27Ow+Cp70
MSrr0W5frfzNEJRdjkjfsyp/vS/AnOFOvwi3IMfuGcilGxs9FkqkAwpA7G29MiSbrFY/sxqoUhRO
6TFEeQJ1gAO+gq2UATpzQTjpTieq51gcekx6S+FZBY08WjR/rNBot0BUk3Weg9odMAVEQMMdyNrG
+v+wdx7bcSvZtv2V+oALjQgAAdN86X3SpEhKHQxREuG9x9e/CZ5zqyRV1dGtfjXEQVISmQaIiL33
WnMRlvHlr2+i9/zBn+8hnDHCxsMj8J9Zv2YM0/ML7IRgsz22WkSyJUPGTn9ipHH1hI9i6LP/pa5y
9P8mV+H4FpQQ9pD4hBM0CTpa6qW6NbeoQ8eLyJk3U57jXdU31pYsAHd5pX3PYN3jzNfpIa6QPimp
1irqA9tB5VkOpELb+h7kfvSQVogkQJTVN5z29JKclEy+ZPObJ/yzI3rec4zZ3ialIx1sSOKX00Hl
eb7JwKLeN8YbkiplLc6lAmvCvFm3hz25ygu0y3B31sqK9/BHS9DWj5Ld1H3JH6q78WIxvbbKr00Z
bgNY0Tkrb8/KWz5IJBLqVN9rzL9zwYiIlnLwm03z3bH68xvG45/9gBivbMM0fzFCo6nXgbKlzd5v
7IX2aLy4Wb6ZjLeOPvq4LONdycQf7AQBl0/5E2kJi/opoogDeQreOZ0I8DlwYAeEO8TaBl8PM/oB
A8pfv8z/6mGyrSssYLZtmYbC4/WjTVVPa6hXZZjtleOluwChlnX2mQJLLYp3edWpwyoLPpLWTVaL
S1P3CNmvXqTh81lhMTn6Ir7P3ejJFA2pKfOYmprVXIsKOUuZ+ISrWQ3EBCTsTKMiZf7Gu+v+88kE
GybEP10qQxdcjD8/fD8OzUhNKtnrtM1ggpX+KoLQOVnYhs0lJyQG1YNz1nDcnrElwSxjpvD+1fv3
dUPbk1kG6tO33tq2ShD5ZlwcqbaZbM6AMSlkD0VA7h5onSPS0XIrMKSxOaNvV2BFj++fFXZkH00B
krMI+z0CJHXy6gnI1vwZIyu5or5pqPe7I8CrkaOllWwcifVjniiDtnyu5xlzfrTnifMqZPjc0zXJ
52m0mOfSCfUSU2q7Mo9Ei1U7HE9opxhl1ztjnmurfZd+EfOsW3D8LMhwQOeY0bbmIEW95KBNJvgE
FDM1eaRzqoLeGyziPOhBw9P+1EkxnOfs4Bkfk3nyns4zeH2exqPXjhjeMKFv51l9PU/tnXl+Lxjk
s/aAQZ9n+/fGPOcncY2hfzdP/zHJIAVwZ03AuP3NRYtb8QdPNWuDlDoLIZg5sH22mj2LP160PqDH
BplvuDeST2Vm4RTZAmws104t3zjrZU2wyt3u8zjG5aXXTrgDvyNJm8nDnY0dwrzXya3lvExIAEv7
o8zMYhURMHGBy+huVF+NqDuCFmLWZ39ysouMaD17gBiXs6XlN0/mny5hztYcnhVGS9yWUJl+fjJW
CYkdvk6w18+2w/w98IYVp2BtwvQmXe/sey2BDHq5t9paHAqLEbiR1MiGjCA/BUZyF7brJnvudCgl
w6W67z5yongFXfi/J7n/Wm//T8Zygzfu39tvz1+ysGirHw248t2PPv+3P0245gfc6dQMhrJINTMk
W8IfJlxX/zC/+cyXlIkT17H/YSvX1QfLFbbuSlPqhjIU/+l/TbjGB5hFZE0LFnDLpX37n5hwnfel
/h87lu0ILj/FNsBDmO8p65cqT5V1VtCTc+FO4oxjIERZZlKP9w0eTjOtVwRq9guaLgS3oJXq1NAs
AQwbRMZRdtJdOUbU5ZaL36vukUyl+HImU8H/Q4PlRdqcRy2dfZw9e1px0/uWmC05XAINEmMqcyim
QIfGMeoxEDqQI+E4Qrcy+dmdf5XAC1FH4iD0+zFcVnF4CMxvw0ToNbg7sYle3Ik4YlyfpE8hsM8J
Ot6Bx72rCrjllflUR+0DmGS1KCzGCOm0JkTame/6aKUlxYv0oENOZF6uvEDuw3jsHzodI55IfLmK
zHKZRIzACG00Rms1OTSbyV3/4jUh9sNcfATMdM3CL3YWaNcUvB1qcG1fS/iuel7LR4UrOJNnVYT3
XSZXyRhWpynzlkFBRYxcGmGQIdgNhmA5dsSVVsp7iy2/XVp13SCZApLcMXJYpu0M5RtTn+UdsXxW
iYe6Cpg1duJpxt+u4b37L4YLxOjmeG1wpwNu27o5Vl0zrWoyFeI9MNIBsiN6wV7/lBn4LFSbhqTx
jbz4pOL1IWlWrdPi84o7socVr5+Pe3szndLOlsemEjuYNfaxYKqJqg+ddclgBV/sNOa3QLO7FR4T
tcQWDOEJgDeBP/m6K6qYpmP1KcWAsNDzMNiGBduz14E3Hu0OoThp1YM3cDrKIS2qcmI0gqN9b9dG
jjrdsTdGUD+Df+ecb7jdHYdv8htMzCKCaImVnuKzJURkAeHUO7mxI9nfJLw4O7COaVycTYFUqckN
A71ZgSuKqBpGP1SEtFZ34WTCzSyzO+yU8UEz9McBtdcujwfytz72XqEfdYKgttR31yByBfPQchkk
VrIgniNf+SGZ1p48zgZlC4r5wU+Y0xZkJS4qonnoYNGQgNcGBZHnDV99UYPjVjYWKoLCLz66p0Vu
1VsFOX+OdGnXhSkofAuNKSCRSIveao+tmsp9YfY73wrQBckSJJ7rGEdUKy05XncpMcdOPz4xR8u2
hlfkW961YDPyqnCNeRV51CNaiSqKr6p9TnCnbp2+vc7JZEtDYvVKA3qoVre2p2Ck2YGnLR4uWUY0
jd9lMMNzRgoIVeJnzyqIqqJ8sjU7oUr15L4WV0V6KEM66XOFohFye/Xk1ZvYRpjvBC6IwAh/qaNg
J1U8xXUM73ZNvjPZurMpLvd6f8ls8VtvOmSnBbrGSWVYjJ10dipNVoL8UXzMGoFYNIb17kjA/Urp
zW40vJs0iVepEGMHU7NzTPsIuKmuOZoSFrG0gV8imvVujSANYWhhotfe8OQVyHWRxxPHcsmL5jnJ
mmWE/HYfpdmJlvpNxBh/bVfz9hbtfSG/lybnm8QAIFeh1+9I6NlrNPhmhSY9dvXgDIbAL3cN3Wg8
ZB26q5jmUywz71gwm17hQ+gf3YmoWOV+RXDD0joG4TXy6YU1SVycJpcxF1ayWY18TnFeHTkBxRdb
dSMCt9wgLFavdw4s10Pgjd1B6UwMo95ctkgDtYU9rohOkUc96LWjiWZ6IVNh7cjLTT/icoMm2hOj
AHQI8DVjglMeNV8AjNoblRAKrUC2rxMnQCvDq4y3z/bCdRU3DIRmZ0ti6fqBID6FmSevLznuZFYb
DNEM3qvswDJEQiWjsjxGBg9vcxFXVYpyRu1EjXzcTR8ldyPyEmCMwUdmABvkikeGMCwi6YRJbT1q
LQ0HboW9W0HTC1KwAO2qcueuVBnLLVLBLx1i2YURus7WrZxPpTY0+9CkCVxIGoRlOYy70MIA77fe
2/iuftRRFkQC3DpWeVMXyddakV7JGu4ZOlhOMOX8SudrIzqdcbB4EE6MLqSwvpO58d55wmgBOQO5
BfF9Vu+BAnawoGom0TQ+GJSoLPaSjN3nEVsmcMoObGhveM8oVwg6xaha+8bZKj5LmurnavQc8okH
nMZh9jUKRP7mRNuh6r5xOLUfiCysCf0FmdUNrBxY9tTJAI6/Ja4g2SpwuNvBYdIRNXg0Cs1eVjoU
ACDPOMRd34ArmB4Nwr+3DhYeJr3sLeZUGo/anLWsYfz1wWairKVpNfpeSQXSuisTnvhRk1Wyiivi
htqgmuV98sYgnsT6lHYXwRkHrTCnnQmAFgttz6jaoQXQO7QaiGwlcXTWaqB5bm0UhvVk3VGkoGjB
Us/+3Nwbwt/7RYQW0E7JZbOZ6VtW+ynFkp98BAfCNYTaWMew3ydasULnQA8IL3+GzUYEi8pVBWMc
3P4jtn9yQM8eGAB44TthZnumWkvLtfCXBOjyMuZD1swQANATrHWhvQa8QWDlWdDQMcczeSAI5d1Q
QyKsyrtcDBuImn4Yshb6qDAhF6QgDLre2AiQBh5og/ktVqAOIHYue9AHcBAQuwSRuTaS6JveDtuo
22TAEqCNnCdMTU1zUp2CFqjIEMqnaC3ALNTgFsDwnhvSGLQw/6ZVZE+CTFUW90oxkxpEIT81xnbq
4fhqgwaeV+DiMwa0jUULb4CBGhb3mf6AO/uCYNcE+YFDOQYRIUBFwO97qUBHYKTDC2kZJstPB9Jy
qKkBHcc4Ea08wUOAPzEPKIGp3YmheWFT/0rWbsnpp2VqjbyimSkWrg7PggQotm4QF3MTBe3JWwb6
IglRmXd6vQJUkvvBKioBeASVv8HTv2xmegaB7UtTjicy1/JNxVFj2QrifzVzejaBb5iqJXZ35nEM
gDnS7J6kmHXQDuIM5vU6zQQPHZRHAtLDE2htbSAf2Uz7aCDiL1oAIMm80aYgQUy0v8uSJkkr7iyE
AIsobxmwQxExOoIs8mOLJJtYR+tBn3kjiFfrpc9rqWYWCVfrVw84SVEPcDSR+K9aBBmcPmO1sICZ
GEBNJo4xmxzMCfBU6i7/FPFe0XszmbsVt24mo6QzI8WZmwzaQYFOyWeEysxSaWaqyoAxkaE2IEv0
5FBXzPJKX2tAiF4+ZQVcFvZDIrbm0VY2Ljs7Z6lpxjtVQo6V3KlScjqUA+arRt1NnRxWwuBWsmKE
YeUm70BAVZmPqJktV3QQGSL/jeOeLG2kmpVKwTQIazEZCak5in87QwessP/aFAFZQxw0Um26s3Gp
cqmlB/6aOVXkXKPWDpF4x/pDIfeZUQyoE3LgC5yCVrlhY96LNLFtwmyrBo88V5eHkGtTekAOVaxt
E3iEKJzm6AdEP7mZtxj7ylozCXA3ScD63FGnI6x5jQsFITdqyaTtYNE7NicbWO+PCDDvYuk8ZQTo
nWH4qoc427tJbAKYRrkcStvcBMn41kyMRgPD8Q9F3B4bshsLUB1I6tzXcuqONBLQG9HlSZNg5Kbt
7UWbP5NO7R6UhZpsxP1TlmJNAfYga4GeeSLg1g3LFw7N42a0MfF4jLvaQO1ynDHXeB5GVs3Vllp5
zgbnnvPoVqR9t6qjdO5Hes8us8pepkcpZoKrMfaHidHawomycaPzI7I0/d6S5bWBPVDoTU46Sjxu
3s/F8fBFIHC0hN0jW8NB7xiM9o0SMLCHRjwF8I/ueQY4GIvBSSPEi+41DttvDaG/mjTuS5+zM9VD
v1CUEEPSRu3ZtmIi1dW0TgAXbDDZ5tueg5BwInVGvp2tCh0zkMxzkn1J/VmW0nweqU26jCyEwN5q
sVOurJiMqEQdK0JbT0EdPg9+6F1w0JFVUIaow6gw+uAsidQjNg3yNhk7OwfqBcfIDOXXoveBpXeo
kabY/IJDdV+Z1T1yuE9006+mg0QP7j9SzfRkkha64248iTo7hImO6yxFbibakZZYBi0/33fEHOzB
43wjY4XemKc/GmQvLznu4GO2NG46/Qt/ntOq2I4N+wnlFQuGET5kxcD6sNapL4AmZ9lJG7kuYgBp
HUgepDG79y7Af3smv+uZWObcyfr3DZPj9+pLwhTkD7TfO7/vj//yJ4LP/mC4Osdb2ueShXH+YX8i
+EzgfAZ8Pksq3TB/ZPBJ/YMtHIlo1jYcOg2K4f6fzRLng26iNsJipdvSBRT2HzVLpITZ92MP0jZB
A1pKKqELAa3WsH5p27ltpPVxLIF8e9RhXRCcjOfU6D3O7eHspm6jFTAX7Zxb1D/6ZIJZlQl0aDtJ
111zmwJjPITBLVR5jrKOdEJnQPXG0j+v58huvDChFxF20a60jGc/kBsGb8PBCbNm0depPBCdC5Cg
DNe+RzQRRBn4M2F20EV91PotZmIBwt1kGR5oimu2Q4jTCOZqTJt7NLXmtQNignQQIFU5rSPTpYXq
Vxs6TQ55G/GGPJ/ujpTMKRDhsbQpZwmPBlkwaUfsiWvpx/kppHG5NPszTGxzh3c8WXlOibfRWXd6
garEH9HE2OJqbDQ7vrb2VD9Xio2mNtyrDhlih7s+vkVFsQRlnZymsh+J/yocxrmBt6JlPoHfddGo
+XDH/MbcojznoJcWwUONywboT3k/BQzelZiq2TKGct+onqDjB5dgGnRWHm2HyyJFuwSSIRH5Kg6G
BA4DCyTK8AJMdZkituqzXScLhXen4QXTMzjMKeWDblUbzEndA8d9NJDP8LurZ6qdO0tAceoLPdvj
ezLWXliVG2Ismtlok298x9touGuPpWO2FyOkxQ4yZVjbBA/3RRB/ogzbJH6iHzuzCDYsigbVXWQc
9LA8ccIPXlJW5AXOV+PSoaz72DoOTDM6O8OoqiPe1rn8xwsi6uHoiX6duUI7lVG+zSfdJFeiJf0k
18m7JOmodHFYjaFG9i1BQoB4lq4XQIygQ4moRCwF3bOLDLjOdLcCnN6AbUvI4xAEwVxj7MtnhyHP
Q5t151RE2dq0E7Vp2OS39NMxdzNaiFX6QDr5RwI1h83UdVdUcOv4wQSk9ymYJtZ9QHdk+zWbpNDY
CEfOCpmyz6oqrR0ZDo9DNq/iEeIJYYPoqJJwnxswjVrkfARGv8ad7VG3Ri5zlFg7jAKlNmq1Q4Jl
5mAo5+yQr77r0H7TGTDHUxJza2gtM3uNZ4g/PVqfIecNt67r64ea1oIR1eFp0A1jadTM2XPDf54p
CEg36zWHHdAdmaq2fZLHF61MPimsQYd04K7wjPGOurlHJyyYPpe8+9hPu2eSUvDYT86JFK7+kmF8
3QeF90g2cXkVNnDMJqe7Ysbut5rC8/NIsLEiNN1YoB6zN/BwwnXEKQl7lv4de8EzpQ0T+UHQ0oS8
u0uyBJcSQYXnQQskwXvWHVHm8cWohQG6oLbWCsSUjXxGWoN97LRWwogD2ORXZrNAmlvs3cmVx9wU
GXiBBmtzpovzVMUZmmwbaxTY4KazzD1p8cZJT7Nh09afCSQeEPmAo5/yUduk7KWI8WwRHAndWPeg
1JNa3EqONlgVApOk3KhbVR0NpUDioNeQjs4d4fyQW/G5UUZ3xt7CGsRNyEmdg+gwuB8zMhVwfjuX
ceq7e6fkAadln+4DKp3a9o29jgBkK4qRXM5ofPBaZADYjRmsOu7SaHjVOjccDk0ct3s/D+6F5UcI
/FfgOeyz5znXodQaGlTdooPffdG80IQrFH0xo0G/kp5drsiZwfY/cksVOgVvKUDi+SMSPsSC4wol
urcyJMl9ddWdQ0lMXOzVr1NUuavOJXRpUpl2rGR5Sms7wsMQdo89wvK4MF8GqfyzJtLm2njhrk4q
bRnrNgwXqJr3rdb4By3TT0ZNR9EiOnNLCPMjaW3DHcmMbBZNiaM2UXJJKlR+79kUrchNAooTKB/z
2u6zpYxRRiqlNtCPDeBfLnLTucq+9oEXIrwQNq27NCiMVWS3HMVHuRE0ZDdAEHpQWdELPOqbLapg
CfeHNCkduFRmmzcvJgeF3uiIa8QbyYfV1yfDybVzE3TfZDtMd3UVPzghPEcU3htyx/WTxgFuIBli
ZSa1u4m7+Sd0Zr/lXwIk4fVeW9mYLJIQ2WPE0r/EJPVicVz8pPrx5FEu3WTcyhON04Zg16C4NbUG
r9LXVqMMk42tWWJFHl28IjIl25uxsfdjvdmXhYdVNu4XaBv2wui8qxei8oW29JFW0bp76wY+RflO
j9cd4rlDf6KSZS6dliycSKUXJU78A0oEdLyRhUHVZ1RbkhkQGe1S1Qgj7TUiOJO4+yXneqgPfaff
8theKjK0125JA20iXOrShIRFaAMijYkcT+TQdbVuWipij5XE44QpesLFnXEnR674jkE5fDrLWMkx
VaskCFnnunbXtUZxtoOFXbpkA5dyh0NTnIoY7xTMCTYrvL2rvjT6g1Gyn2LtifxEfpMvZU60qyP8
5tGPivt5Yr8vIGfR/qTrm+ViHUOCa3hlzkM8fsbG9hpSa6zaJqsRFUd4FVIrPnWSOsEdvzCPJJa+
5+WRA4EzcNBRUhe0TKOu2RS291Ub1GtgMaIguFk76Y5x3/iRcecMHBdU3SfrtOVGTmJkwAShEc9q
P7GzOSehsaREHVHcmuajTA4aiYhpfIompzklUWmtXKO216PTWQcyQ00PUpEAzQ7OwbUIDaBbMZpi
F0mQLB0X72VMBjyXsEAWAJ2+G5PuH4DB2LvI0TCq5jUdVjbm2pvcfewYlBXzh/fPWmHR9x1pjjph
si3zOnzI9SlBOWL2+zFQhAjSu7raprmXQz/ssmZsN3VHAmiXOWsdDudG9+NZGeSQAKmhCmpl3BzG
JnA2etoxPmg9EuunsJ+7ej2qQYcI0Ij8TNcK21VapRVIQ89n746qvepIuNa85gSprD2ZUYyKrAWU
Rotr2rPdk2s0IpHyQSPsAI2JNbl9xKSFtX+kTDPue3u6jzWf2Q7ejW0XTtUFkhTmQLfqNjYjGN13
7HWam+2OaXJw0UHaxjQYegLXdqGCijWFxXTMXO3eS3KFzKbdlBVNEwLJ8KZq+t53phJbsxOuEonh
oG/M4b7oMm1Ziqyk09Y1u4EMqU1Zt9FRVFbI6KebKLPyj1NkGQcrMN9wD/WbKbe9jdtQbhs9xJiW
zMxvbodKLxnvSFP97GKt2Y31aBwZcsxuVgpB05sqBnR+edHscucwdTtmWbrCHguHTAYKblwumKxp
d2nH5CYuXaaWne1fZ99PhmWOXsCkry2NmIWJLWyB5TBcuonqjxxRULVy5Dxp0HG3JiQtWsTJR+av
9sIBM7KNnfpJt6uKIU5yBD/DYZmZEqPEqCAVRxJzM6ciEW3iKV7A1l87qSaQy8XDMjbC/DbZY3dy
a+sNjCOBmsGY0tWy1OPUtWte0GXJQnCpp5y43AE7B4i6FakZ7YajnHtvdAWYV7sxjsl9Grr6re5T
LF+ldYzRGV2cgkNeracfU/r1mUYruf4aBAWMEuFsvQKTu4qMLQL4/Ji6RYaXlYcAdLA5Vr2b3gQ5
kkw4ymHtNnazI4d7ZG3WxRUn/MY3S5UtibovVjr7zcavEu9hMorqvmbz68phzt/mW8mcJsOFaa3f
v/TnNDk768n9HXVOdpFrMa+ZfeMTvndS3fYBM+ZFktb6MlButZpyhTOyTF6zJr6zy7pYMUqz9sUk
xnWLvfjg1/1w56MGAvLlojRUnCAaj7mDHnf53TQeymjCb+AACZQdmYaydHgEeEss4kXR+0ectoYI
nlKlZi5uKz/aCte+DEbe76pCcm1an6qpfTQS/RMCs3H7/iuoSE49sK6Vpg3HEGLBYept/nEg7prE
7E+0DysIBaRnlWJl5GpXEJtkls9NYnwlLdPEQCqeSwIVfeZjYf6URyx2/sHoP0lRPsbFeOfQLzEc
IFUBbVkTG7HurQNJZp6b1Ydk4sfnFltrBIBAY87jdyAd82ZboccJPDz9Q7CPVMmRYIQvVyJe7fP0
vhvqgGuHFnTUZdUDx47ygRE/DtiU49o/vqdRkNba1F5BtrkbpwrefL38PpjRs5uKPfjaj305DkB2
OZc1QXwjBAIHV4Mx1jecm29Dl2qD4NK1jCmTJD2wQ5Qf8WjjikJ+XNuy/Bjm/FoHGgbXOWI7z14x
vYGjGOBGGb6Prc9RQLIdBzRLoWWFKdeSnZ1qP/1Iqi1/6fQp1iaodWZYZFuJTGlpCpwKTd92T4hT
dSc8m2MXnKOKe39ywOIBFTI2OFzj5eAXDvk9HMtlkJ6ygllugoL/Dg1UyAhd87f6aCZ3QiN7ZgpC
HLfIbS5lynC3LgtrCwtTXpBNyMtA02+XORx5/DaZpyOK9Ns62gAjor3dO7Ozuan3gdnXC7cx5K2d
6FOHRREc3r9kpiLXWqgS1j3+lhK9Qs/ZklI2f9mgRbhYdfmEY9x7HIl/cSr9asrw85ByjyYwMwmx
Ki4jh7DJr6rH9w+FwztRdYIu4/w91r/0gHiV2d8oG4aTI6lewP7vLDtnFysevMGP7qTCZh2H3ccQ
d/gdeTb5smpkvbasdGs6HuM9T7ySAF8cU3v65OvefdRFWIeBzoDZLMIrxQ8juwGEOhfLqpQBorrI
OrPJv6gmMvHgWE/S9fEJNfIQcm9QjuPLtSNotxnnUAgqMIhItHee6QX6d5XCYqyV5sGcD+2jnZbk
t9sQd7HtUink5aZktTo7dlQdA4+qjVrl9McHwD8Lu/cUfrShPLmBzCDPDFeWxoTzoJ9uzPn7hOI1
u8SxLg5l0fn9QxBMy9KzwpM2le6h1PMdO+ckmBCXn6cYYvtokAtu0PVgvY4uKvRzNrmioGTN1Izb
+9oYQXR7/1C64VKIwFx25OpsLVrBN40Aeey4Uj+8fxkS3c7MwOzXDLkwGqg+PFG39AccrHgMqs68
NWpMrnGA0STVjdv7hwKGe2RTJFrJoUin+BYmPhg+VvklAaucDcqo2dKNQCLY+dOV+HfvEAXpdVB9
fvCc7tnlOT1gTzuHPfuQjxiBLkOMqSxu1rpdrIDCGhT2C46fI0QFDA1+eg/yJz8GnbTvZNhOiy7K
plcki9d0SoInvaURY88Vmc9qi3Fs5ttg43RUYn0dQq4+3KcvKoiwNxuwJwkoPNFVis8aHuMVhWlG
Ywj0lmecOzEM3zuFMTs15gBE1+fqmhoOQFjuQXx5B5rU7SbPJ/tGERAsktYLv+vMuIAGTKehJspV
TSMz7VrSEvLpbJMgOGDrq0zSzVnvJ6u8hmN2cRV52DTSElBGinA10BBdhThEd5hejnMlCu5rlQby
S6+FGwPtyWAMwXOTawZLhxqPkm3+ktjAKDogQVtjwNbFCJB9jHoiTIjsnlMyl1qedhct6N3V/+iR
tMmirsv1UBIb7Jr+Vz+adto892J81S7+RxXuKNqiLddlZnwl4e+UlO2wUQJ2s6ahuorKLlt4ZsPN
aXz6b1/6/xISQ0aLZNryV53p/5d9+5J+yf5GUszfLuHX/PVL9bd9nfBl/WO7+u8/6U91n/HBRYrn
WtIgaxTh998b1qj7dGEZFv4XLGVolAls+TNiQxof+I5O0UK1bgtUzH9vWFsfcFqZFh4W2txzWfMf
Rmz83K5GzSfJaREG40JXKIef9pNktq5L8oaZ7tJh0J4S2e8ilb5mM/nZsO0aET+7aBkye7K74LWw
1p7ZXZUlD7o7AdJ4Agp9i9PWXbYYgxea1dJSpGvZqftJwz/QmIA0pAx3zqiv5RQc1Yxp/OFN+Bd+
wVke+YPq156fgmOg+lUW0zjCR355CpT1NPhjn6eQeiQFa+6ervRrbKl77HLGPKoiLVULXy3iNimU
OxlxxLXK6HePY+7s/6iT/ONxYBHUeUURbc6C3h+SnfRYFsjxk2pbtcydqgEMJ85fKNPGQov2OWGq
aA70Ze4C3a7VnGpKNCdH0VUCU9kt6z8mTP/WsThHo/z6cEgjEpL5hoUZdxZL//BwaiSaVZImJQ+H
Xd+FXsyw8hKCEPrr1/+XjJY/Xn/Lsfg18/BDn4WtP/4iC35MAyyNGMswfpXlp1KlYgkSVKy4jiG5
tthh1V4HWsMUFPRB6vLURzbGhGBTuHeHsew45Asmi8adjK3dFME01GuuO3UfZCBmqxGbh3qBgFs3
08XCZRmP6mW2/miAI9ap52hr0x03oQvMUgcOZY1cCdiiF/SaZ02d6tdh9EayIBWA86AywIZGDEu9
ErwXc0wnzAXtUueC3mrSvoyNLemWFIu+JG4UkNzSyekBZOFrA4odh2m47gH3GsL+GETRY1iUFFdx
BFpQmzYIS1/myw0eRL3omubeQjSRajdR1Yh8kOsusvDe8RQruNDv/UxzGDVnqELmt0m30dMS/1FP
z3qniuXUm/wQxGWLOnZOETMAWpF0wB1OgRkb3wDBhqHPIrZHGMzFSzL5N83Em2Nq0GEn66La6M2d
0zIsfcs6+frX7/0vKWbze88ygKpHSMsUpun8ks9jTxlC2LAstmXlbvMGIOVsCWt5VUuHF5kOKJWN
dfF0WMsg291FMBYkPCNiCWzv9tcP5l3e//MVj3oaULmDHep9Rf35QkwL14ZRgHKKMdYm8RDRSJ07
0LDFk25gcHJ6bVe61Zm+AlBMAqlwABp7j+M1KaJz1eBY/rpu8dNF+MoZ5OXLHljVymySfad4I4Ia
zHTgb+rAei384qZs1hf03PHKbfqtnwyvxLaMW4M0IhrlEaN493MOUX+ZtQrLvokpz0CJ2gtzWBTx
796MX7xg85uBrMWxUdMJCmBb/HLHi9Y1u9EOkm2bmckii6p7hVAB3ZJ9g8mGQhqE5BIk5AOghwOl
vEI6VK7tSm05EzdLGwWcTx9fRY+prcF9S8WqnngXiwG1bRnvZ+q7f4COV5PLbe3fV/rWxAKmTjbK
yYWSvBw1gLaRBrCevvaOc2sdKO2w0hmc3uJ4XEnL+836I3/2i//xtHUD75vO+o8LeXZu/7DQNXqo
iYp4eliiFZWgySNxBKaTuqg2eqVXi8oq2Ipox4qA+0xjlPKbh/DPK79pIXDBd8LoV6h3N9IPj6BF
Y9y3bpVsEaAVKLJdjnUhMs+/vr5n98ovl7fFYuMy4uZJsqb//Dwz+ETcOAnPs+nzFdOi6/jUJfT2
g203Dv228oLf3d6Ypf7FLzWZi+uMx/Hp/hpMmafEMgdRl2xzPXkry+QNV8JC9C0ggtTPGVyNRFXm
09fK77ZWzcoOdLLmHwxykbk7lwDzlZ1yEWqh/1pqCEknb+ui419kvndLVfLmCvIPrE0+RFC+c3bl
GkwhdyekB+0LtDISlgYkXjHu3EBDf5w2SlsbOjxXWW3ygA4UEbwOqyc3lpM85mjL/ljWUfvfNAsb
urBsQCnt24QFCUY+K1LfIocCgDAOQAW5L2z6n6raBfP90XPOiaMaKjhQxUSa6TqOriL5nMceqeBe
vlQSk1M+Vi+lVl/6uHzIQ/Sp9SwxN1gPF7q60TJ+I/0hW0Rt+Pa+K45wygyteKFlubKcGjf4pA2M
/xngYgO69xNLY1rs3vUhHXbaB03xABXMWmUtuhkUP4R7EecjpvSzrtdPQ8MepyO4XHhN9Io06ZUu
3j0xfMNCuuwQlXoj/e81FQFTH/H/OTuT3raVbov+IgJksSlyql7uZcu2nAlhJxb7vuevf6t0J1+c
IAbe6F4giU1RZNWpc/Ze+76ZkOEaj4P/QipBw8Lw6Jdo3psuxAnq5buQfrEf849JNr58JwGBy8xs
NtBIzz1FQyOsQ1eAyrDdK6NNcYj1ivGvXnffAzlQ9kCWyvTjcgXWDNEMZ0dV/2gHJFJmsbIaPj52
jKMqCC5rElyNG1yth7B035EGbjzS5JeebE4acvjFLRvdiSQjb5m7Ppa9Rwfl0p1fw8qPoqtX4HzY
d7XaXZVFUmP1b3aAmSF4heVr5XRMJWRA2Vnn+15SpQbyR/cIu4EBp5DJKh24XfDRyCrK12ZV0WW0
4BnZO8Oxaz4Uj69DEMk+K0vEVOBxSE04wsRZDbZ+qCP3ts3RDNcy/Ygb/8je/KG+YZnG58kyQV3a
16G3rdQlphm3M+NOBW37iAr9kw51z9rEhJQDZ1Haeysmw6d32Vrs0aYtTwVgsS9UyJqKYV+I5tck
nS3ZkVBOfW+TYa1TT9EcJGfLr4k56/k+q+TVJJLNVt3CwDQJKbDYceseBSjTbNwc9UY9DabFA2lX
AJtC5mZzoy37JDwnkk9pIrLQ56iAMUalUL5UbYj6TL0NkQo379FH4yr0yT92r6o7ELSvWs3LH1qc
41OTG8vBmiyiKTnP1qcnAdBDfPZl/tF1AMnUNzpkxWemvTRdabEu3BfGiMBk5GekpDss2gkVXTZT
LOvuXi0yWeNymdK76lzKwQxKn8wJlGxI4AksrghzKine6Qlk5cY3B7Es+4QFx/TvhS7vpnZ+s9E3
GxUFRxQzUY/BQdRasvdlgu4Rp4hf8jWTk/DRjDzWuAGAuUsLTT6rx9QnZy3QjrUct6hnWmwowTkb
7cPl+25dyHqDT2tG15K1HOeDnoyriGNRWhdb25w2Y4y5YPSDc+Hxs/OQakwtdFPJj8Wah9nlLhrK
TZioEnjOPtBDIy7O3/1ZpyzxSeftPIOMFhwZC4c0Joj68qC39gnexWaOww+ZtydE4M1qZIPFRwvk
igDR0I6Iu5DHSbjH0TcPjZ9TgYviNQc3Q1g9j/UYn8vi16zDUaeMv0MwlcOICs7y0he029VlTZkG
XryJ4nwJjzpeGFZIR/EXNmDe/4BlRrJ2/PdITumHPkhENMEmYREyWta0kqwnnW8M2Q/LE3KBtgFB
UmPW0CG8GhjE1AWWHo863FP+ihU+XtYNu7ZvSo8m0EyLsNgftXRYZyYIyLamm9OrPSRmkWD1ggaY
U5pPz5eXuou4yxjY0ZlmPMux3z8ZUfliGnw4RlngYhqemPQXWEkwljoffSabZNA1mlSDz5THUqL4
wb1K/Rb+GluBWliJYaTxiBcI+utTnuBWIzWeOROfPXZ8Jo/NC0Kddk/e0Ip+NfKWwVlgpIaLxaxy
MfQG5psB0yhQnTEaf1Xl6G2aGY6Ep60CYJK0f72nwOVLE35HP5y4Cx4Qssv4CZXcq6W4qQDpG+1b
6j/bUVYsdaZBnFyNQzEgue1b702fecIRFqyn5GWsMqDw6XkU9i5rsx9qx+39oxWlS1lOh5lthiUj
oX/KRWa6fejGZWEbz6bjvRu5s1VPRzcQ2ObBZ6xiHktez9r+qVn9Szvy4d2eD5/HQbwkfryBNdF6
mJp4Qo4189YF2o2dPQlwmfwhrFugVxWR9PHwqVvmQa1AkV7Nm5LaO8lRXdmAdJea76xCG7WcM5cn
xow3lxouRTjtNETbqauUyVnYrFpOwlJXl2zMKY++cOLzoOJJJIkfg5as6Mi3q4zz0BIcnbX2U+O+
GG/1JNiPth2wvgq8d+2v3MhuysewNB66yDuCj2vQrchjHpYHCoutQCbHCt3dDgydashM6EE3ZmMe
SM85G1NwjvPmpNbqvM2Wpekdk6jcjCGEDDZgMJn7Iu1u8H/dgbkCIWoDkLfj+0FrHueoOw3BprCy
U0S6AZy5O1XFXMrVhN1FAE8dfbaDeuT0dFl3G+2u88Uz+VLM7k1WgxiNrw1IFJzIbakbhypi7bUm
r1vq7FmmtlYloFPIO4AArP6mfZjq5s7vxUotYeo4rRYi6YjDZctSddnY0oho/X3SleDZKL8qczpr
8XCnHoMGkcgCtBKVSlFxKtYWTpOz17JSY6E7uVH/2RKhpPZumElHu47PbZN+eDpPjpfJg9HsPW/4
VeNC+G/vdS0aIHboHovJ5n0FzJx5A80hVsJJEbc5tN3i5mdyjdzczzpkLZZzHDWecisdb0Qwd4Tx
WYiri3jR1bioQGTdMzfrS3nKgGynhrw2Ko2DdHSf/3dejxeBMe1q0T75Lvmnc3GThM0p8visttp+
HXV0Aaon2vLZyIozwp+TMXvHbFrD6mtWELGxYfoZ14ujlR0jq08paB9Hv8v87KYdwjOhRD/qjrrI
CIj0TgjByeTSTLhqyjqIuIz4B5Yg3XqROScQ6K1sqs3t2NJP9hTagZSCic1HLsfMv7IN7idkYzDO
1vFSdhWeznFGsw6ZawZUyZ/+DF3Ilv1///pSDl5+XerwQDR5yj5sHozaX4uxqtbN0O1MnzuWTHxz
FsulSEhrnllqwlKwreGqJfmqXpRryO8srejecNdEfB8l73LWsyle6sMZXH3vQjk1PU436jVo4voE
DtFcJCGS6ZGPUtV3bZn9vHRWqkDt6bw5rcNuYsbW20A8EtF45VIM3B2iVblcieWWR6wjrwtgCqt2
FTfAHtlQeHtiIg05uLLy2N3YcM5e+lNz5ah6Q1Q8MXFpJCuNv4AE3HrreEbU6p3YR5ippzDkoKHQ
5WvdcT5j5P4oZcgaVa+lLwJCIYP7SFJqTG7E6NX+MENOkPqYfFzeP97xDwPOTlUmz3nvHFW/prDt
O6ETSAlSixEmfEb2zyGg9nXKZ3cEuONxN33HeRNmhGSsqU+NacJsDt9IOmP5Ng4eDaQlUgPo8/Ev
c4znRevVPwx6RmBBrUNcpckqZ0QJj9dF5xgJtbFXvcvBIbhLm6dWjwLyu5LnMp7uLFtukL2AkBUC
kiv47M5qk5VeW++Ik3/1UGJRwoQofae8Q8IYPFuDegTtDNKwGY6I/FOPDEDtkHSDyzfxORqMf+IK
wetQf6aRBUsyZ6FODRbCig3bEYgutVjqq9ptT3Y9ZezoerXTtH5f5KRAeJV148UCYRSEc7y29jI5
jNYGZhkX6EaEFblRzEydU1M0Rmcn97ddA5DPrsL1GOYrHD/ePujcmcaLvglRKK3ImAQo6HeURh1O
zhkbAuQMUsbiFW3ObhmU7ZOpa86i4dlbdC3zfdsMbnSwWNshMV4jJrxLoDIKjkjXLClI7kykCZbY
w+nb1cGtSbDwLsA5MyTWW8NM0jfCG9mXn6znI+jbtT5o3TbVKROqjIdQF099GbXrEg/ZAn7/K9to
pgQHW9UyAklUnggPuq7FgMQh7R91RmmxGSNyZa1LwOZjuttXyHDKpjuauMqQHLQkJJuEZKgfoHvB
R8IeUQ1ANFqPKT+ddyp2ZpyuSjlGBA9/W4+AeOHXJRYAeKWv44KLPrALclTl/JFl7j5scSQWskQa
Z0QY4eawWPXkooSqaO0qD+xfcNcr5GZAiO4y15EZoBZYj3mMmx4v+qKZPWxxmrmc5G3v6ee2z7aN
DjapL0l2CjMAboZSypGQcupF/dkX432b6yRlo+5oaWJyqiCpQeuIOyroV+gTFb+Q1r5loU3ZJvAf
lxRGDqBqukZI7sLuBLtaCZBQCw7dVWkgXotiy1+FKEqp1AF6WQZXEM4Kj+8/RKGNLNxJyS1BKahc
QMgWB2F4mwCRa4HPkzS+k1XmD6HJD4iLK+RlMGtHKJt0En+W2GpiROkOajvUFONSMwAuEzWLKWzU
3goSiDQKAOy0uFSD8Qp4MAcyl5OvV+r90jGyXRxjeQ3pOayy4kdp6E/ko5YbOWnHjMRnQjA3JqfE
IReHqXIOiWccSgbi3Aw4BQEoA915wDewnEsQtqgWVtzhjUGIzzJv+msxvGacJVnmbrWhvnY68ilu
8G8TwmDeFTLEztS9XCoitXJPPg3MTNyXDrtGm8c3mQSZbFU9X/F9LRuHlmz/knTau6HhoZ3L9Efc
qpZxS7MUC/01F13X/s1YpIAlkRem1WeIDTo7Cka2MYWcHnccxGgDBqJ5jxEjQgMW/WpEaOopsXRa
7bFhsONN9Lh1IuFmcKURvZCOap/3GP65zyodUgzz6gaIPFDRkHFLv1HTbjVbJynWkudhbN4b3Xi0
gUAPKZW8ZZO8h6E1QNJ7H/GEdwGWt9YarzLEbHeg4dalV4ul0DxjifmaB6yaOWQ14kMz2PMtHOG1
tR+1zNx5qjp1J5bkHCg9JJtd2fi3nhpOXL5ZJD6oEZTsv45XSZHqKzBb7NR6zDCFpMictb8DrNOn
bOaBR2yjxhLF3G4hYZCuO53+b6zhVFcNYzV5UR15lNlG1LxViDCXIv5MZlmyCXAr/FJrlpH8obrC
ripIklAeLxME22OY3XDS8vTspP6bcDLwO/H+RtDRR04ViKMRwqKNCR+X94dYjZ31it+YXT7gGzH8
T2PIlH//FLtcjjfJY81hOsn7Q4glDo+K9hniLEH7vpspE9Wd6l390BQojXlGSz6VQcdXNSHMonsV
7rYzwo8Q2G0RHoknvqMOO/c0R8J+vqvmdNPq7PaaRwEcDHO41DaGwRXanbfN9Vk10DiA0Gz+QEci
GI87ZPwMxRrMoy4m5fTmH16GdgaBpDUBD8QNxJTUbkC9GmhvHEGuMCumTDNywzkONc98hUl5ETfJ
KgObT2Iy2k5/XWC9oM8OKBL5irptreagmL1qPa6vYGr0X6WDwRfwlpS3l90/LwheZ0y5bVRN5ncU
GjC7bvPmB6Dwq+wtQJQLaeMmNDTgxBWi+8sFZ5NKTHAeRDrgbE33CLbZo3vKR1VftGobmEKs1ZQQ
tttShXXBx6D7M/PWg1aZJAuXfLqm8I5R7dzhb2CPNlUZ5uY7s4ahmTGS1dqI3w0RBQMCT5/2rNMw
xaiD5qiV8TUIpr2UKVRbk00w6zmmJ8JcNpWs+csgjI0kfa+b7lGzqWsx/FQL3Sif/HCd6txTmuaQ
RCoSNgJj3OhqdAKH4KMaSZiFhbtPiAlduFr1KNRcM0qaE33C0+RSTtjT2yjr68rh6IIY/U5PQMVb
6fOEsjrXOJP5/pBcNeHgLIs3W/J+OKq7ITIe/b4vKW3kOp7aaRGnWPwNYHnQu1mSkNYECwm/Tr2k
ezE7v/CVa0vYK1scwM0+l+aS9sADo7Bz0Cqbc9+CKrbvSjJSl7Vh4uFRL0KegsxsHtWxFtPhL4B8
yIBNc1fSG/QthlQBR7Ig4XhNbfKMTWW8NEsuk7TXqGD5HMQY7aF4vYphzLeqdemltKescGdRu0oH
UWaQcVptH4PyveCyl5cJnAuRwHKTm0LER0vYq3gsbs02uvZVCzxQ47HLEhTOkiqLJbuvScnkbTPK
+Zib7U33YPfpq1DfRYe3Bi+kgSgzb1ZV17OwaXuqm6UWsAmNMvQ2kmI50lpwFKpm7/NerEvHeA6t
idih9NMInRvPmtxVrQ8r6bEjFE4GYyKarqcoxgXAL2K/BCzlBcum92IktvyJX+9bnZFupPRyEbXR
7ANIjwHrzShallNcHV3dvOm0Tiw5hlP0MGjn1BGe5zg5U80xDoFyyYzkMKu2UkEHzMHnttCkhgL6
FJQEOpU8D5fiCGI9xxFSBUK22kWkWg1u3b9aFpADtl3Y4x+eP+7xhlz6PXDZPioFwFYveIXKfjGY
9b0E4u2k1Fv4Yx7dMdo6Hi9ebN0JEa8hxN92CbvvpUVG9oE12m9qktorczNw+jvfjm9FNG7G3ExW
uAvu5shA7m/e2mpSSz7XnbrmS6MMiggu80L0dFnwcsdGcu9sa7MqN/FI1mHhrAKDBqVH8sGyb1xr
oYUj95R7gjAgQfQVPHUDSFN1lyQ2ulViEsQbIEQaNPeoOr1azHpJm3LXGMj++hf11uUVs2gmbbkE
DtOxVfm9PILa89vh6rI764KTTNPx7QJtWBUBUAJ1tvFGdpOQffDfo6nfwWv/jeAwH0NzdemWwJ76
fTTViU4vQ44kW8vnWslpUdCN9Gy13C28PvToBUdC2zpEqtf579/NgO0vMyoECAKuFr9bd75g3/q4
l30QT3CEWAZaqKNki5Glow74bXuahSrWuFdilBiT+RouQ1hbL3coV6g+DdgQEfQSujmAG3u+qrXt
kTmrT842TaNzFhh7luBlq3FgvjStc4/aY/bKj0hL0HlHH53UtbVqgbApPXQxSPdsfNFwxcV+SzJX
+W719HE7VbKoxut0NQJ5H6Jy36vHkGCMfjlxUE+t+aWvu8OlQSDa4NkPnW1ehudLr1gaxAB0/SvW
p455F5Fzebenh15R7fGSKMEL8oFT2cAO0PttbaEaqKwRObz81YX6fWaNDKpLiosuIjYDm+MhwcOA
rV/fCKZerp1fY9pAGZ8w49PKd9/eTrQBAPmp14L29qISxr70qMQanQ3o0tqWFmMCbHq8AckySaFm
efqPzv3lqCUx7HWxoJzMG2pEK6DbMoaMGYj6BjmLCngQtJpdzWY+lfxMDIQW/342hJr9fp2Zegz4
hUQYQNDCl9lwTBRSFnAlW7/hwawEreTC1E9AMBYBYCu4OszDVqYzcJksxrH+6Ai4vXZKgTTAM7PF
VtWtkdJyGH66TSq6H7HfYbVjj6HlrdoY/75mQ+mVvlyz6yELcyzD5OH7OsbH4lzZkUi6LRdngcKw
yKevNMgu+EiFpvEdYUBKtLiGERKFGz8Gv1G122+u4i+vNKhVcChA5CzB7Pf3Vxp7qdFFiddtXbwb
TPUr1o2pe/Db0bmaxbge9MlYmXP/lLqu94DcALUKSgp/PTX9y9iJs146xbIvshcyg7yNUTGErBz9
6ZvL/Mu7j3XbBk4nEaEww/r9Ms281elqc8x3zePAYXONIhYrwaQ/WlyKF83YMIvjiEOPhDqGxfEs
KmAJ6XU+QeieRjFs+/QbxutfBvXIoLgsprkXdd/v15RR5GI/1IhpQpotP8zKMpcJQ77l0GXHyirv
tOzx37fhr7+R+gH+L8vjHyo+ty2FjYiQlAeDDE6rNORC6DSmLXGuwE7TtOvWSNuj716vL2Z3pTjB
9OLxSHrCQAqk1AP/I3yo8jow4U202wT9eAZOKWIf1Fv3mI54xmT0cRk0t4CGY4XoU0OAYqaRPrjH
kMJxUao2hTrHZAXGzCIfVkUF7nlkvCfrm0ajEnByhyIJUpSfHaxvvijjL9IRJcx0bJ0HHfnGl30L
O4RW+XrZbQM9+EFGe7rFy7WvGRRsLw0GrWTRAFeCgx7zLDFZV//+3sSfyhEQu3gEEAm5npJ6/n4D
O0Fx4edJs3Ujedeq0yMNrpshwfdnHtQ0R8/7VeFbrL90Ixb4is5dRYL6zAJgQ4+x79R5zlPCx04k
v6ZM7HwrJxc9urG84UQoT0M883dKI6AIX5cosKQCLyrSVdNwxFfJpTuWE9D+ZgudRCjBCws7ozRS
nk5xH06gVtkq1cWqFhbS/ashpieh1WQRag71OFvbLOo1PgeTiDeuUQtx4kRacaKxex6QI0Tmphn6
H5lyAaU1B2+wIBvsPZh0ImIheXYiNAKXh0j1uucWLA9jGuHFZxOQd2E+ZXP4M+zcTVlCuTIG+E60
QZZ+TQGiGrmpUoD2FsMlbb6yKhcCvhqvVbHzGIXWk5OoQg/FFu6NnZjG12woTg2DeRLObpWIMu85
PwagUDDKY9TL9kJ6W0eblVNVfPOeXSSUv28JSh9sA5RwPM91vqp0PaMfWxqU5Zb4C+SQXQTQiLOh
GkkSEgdS15w/pDFuS7BYsaCS7zQ0BSSc3AWSf6DuUO/5a/woQBVVFR34dOYvJx8gkvRZOV/4VXnK
ocsvOpmxExrA43t1kBcCrGSI5LHOshuRyuvJUZzsovYQo+t7NUbrTf8Flf5jClfmu93wzzdE2pyK
GZ3CMsVU92UH7/qW/anuURg6apZbU5/oLxa23AUEXtz2zh19XzxDbr1W7Y9QyQOSgHrIK519VGfn
f7+xf+43EiAvj7xAzw114MuTH+IHcAIHUnImuRsDt1Lw2Bntt2XA5Sd9+c4lymYPbpwuBZEjvy8N
yK78SkD/287lwWUCURUopAq1YCrG/GIceMVq3C307ze6Tu8stt1z1bfvUtJWidR9IOsNoetA/VBz
nZ0HuAscAfFxAkgFrSJ6zDhJr0Mmg9xAcBsSwMRKK/UnArEW8CJvMkLdVMevUD0yNVBD1XFzmZ3p
udwrmasXcFhnZz74hnl2/Xj8fzwASBmRmNpStyG7fJEX523vCqTj5VaScwIPI/hAHc8ABE2fWiCz
Rg39VaOtYvgxNvGTOuZNRNVgggnPU+Z+wxb/c6+VEh+US41qWn/utanoGlkaRrmtFdOomMybIqiO
ijip5fKWZD1u7vTdL7X+3KmkhCXgobWFuSndr3VOYbSQbwTYosElu9hHMlUCr7t8w8E4f9hGd2dK
Bof6VMOE9FT7yHrOMZ2nsn7yO/nTdAVj9m44NqhIWO1GD+w1L29MZnNczi9VlmO+KXZtTZomyINL
z9Oe559zf3NpGJUBMikqiR/ubP8USk0kcMEBBnv1mvGNVjxTC3gJdth/c8f/ojLmw9tK0wsUQpkf
fn8VantEFj2yBgw2sgKd5pn+2VK7LnTaEgi7Aes5kPwhYjvUoLRPGGrrK+IEv9F5fsHKq3MuV8Aj
yPBbZ/v7+vanVHxDgSNsexmHXs6CVsEARHcFyIfW3/H8884Em7gpbuMs6zelZ60JA33MdLabUImt
1LTVHbvnztMW+Oi5TtXaJhbgcJlwXrQwZv7DMO6GrqVFmzL6ZFpSee24sPMKThaPtt9xjm8T+ovD
DyAkMz1u/4gZ42NE1hUGn32L0KXCXn+Rw0cIwENHoS/s9iR7Z6+V8njp0OdKiKWlK5E2920r3OVl
w20HOvdRe3DtJ/gb+c7Sw59p379mAU6PSSeSI8F4T9YbPba+zxl5kFgU04mS8UuiW4wvG7aXzGDG
T6aCsbD6fWmwswRJhfXKCAhdhf/MzNXyB28LIykilXunt8U2t4blfyubkg95U/AczmQA05shyhpV
VnMwh6M2eNUywUIfj+w3JhyCZa52Hv74IcyThxnG/TerkPVnxcM3j2/b4Pu3dMwOvz+CpTtHYc1R
d2u6+2Y0Cfei4WrKflzZNAtrk0ZLZtUnYeOGpda5jOTjyBLrDvv1Ysaaxh7HaJsihTEGb2JQP/aC
769Dl7bmTjgS/0zHmdnv4A32eOPQr2L9B5PWlg8jiA1OqOCzoyw31pNePzc6PSYmvx+Wx7k6HiIm
8t38BCdjedGV4tUnW0WB21qxwZNpczTKGEkVjOXAUD3/e180/tynXbZDDmFYQIBf2V/26TqwzKFl
urTNJW2vDsbPCoROAHDKx2Hh0Su3xHVQEwHVzNI4jKgSLcMC9orr1+DVqHp/9+9LUv6pLwdpV1jS
NvGl4M0xvhpyPMbxHt1aeMckIq6o//d+opoVurmxBgQmdqDdjnN7pYXVB3nTxKHbHY6/JGZ0baET
8EoDXl71asw3sqrsRa3zLbMrgM3QxNVFBjPCCF92KB310LxrgoR2Ug6NSGA9yWyflIDC21K+oF+m
S6zHdYt6g+x4WZ9iANVRoS/V6ScK+lNb0CVGVOM0aHkcd9cNcIGcdLy9zOaGuRZrDlX72ekZtap0
7SHVHycb+Spaa7pRNQFaJBSCV2c2V48IdyYsXUunY+ibFrzkBs7qZAj3RCpTsFY14CU8tOjxr/IE
XJdnTzyUfQSExzyaJkpBncEWnusE/XEBZ2EmXVEDqstUbKQ+9CbeOhcrSlZaN3pvbZth/uZ4Zv7t
C+RE64JnI/fF/spS6yvmCPEQFtsyQYmBcfMik6WP5a5Mg0Ze7AbE/qWY7nXYVeClF7JkuM4iNUdU
rg7elxqab95JFKLdw0XJNDO6Vuwc7hZU9cvAbhYUkkhAiK5gUyuqDOlu2r6mz8FEHZk7FumWAJK/
eTr/8nA6lLUsszrtnq+Ni67lbJnlQbHVXGtr+FR0anEGAk0rRpk76UalyIv+/Uv/OG9KXgiObDRL
LCpqdrPfl7HQaKAvJDRqdR8sELbtlePRrB1m61dELuVFE5S57kcWR/QtqbVp4CDMHsSqIsiL15oT
h+rjVr78IYBBQOA4uLI5Xf7AK8cDythtORoHhu/frcF/nNYvF2+zDLO+KH+PWqP/p9vgTG4ca2gH
t7U3PMnAuUrwbw8NTyTFbDYE12ZXPJiddd8yq/n3jfu6/POr1fKGv8g0OKv/UYEkpd2gakuoQDhY
qdp/0qj9LYYkSzo93556LmvT/1b/kp2C5RRPKrY6w7t8kf/zWcO6L5y5hoZPx9FfY2vm4EnS+nIq
ehSTVi1Jp0fekCFRKGnN6fqg39Box6EzVusoD5iEJi6RuDVC4mIf2YO/82yFep6EEutyuAsj1GeE
axtbc5LMFptwHTY0odG4/WwSr19VDsyQSDCaEkZzIJN5hZMQMY+DFKmQMcPROEUJNPfHVort4Bg/
miTQro1dbkJkm9ui583LPqK5zTepjS0St+Ii6mtHiXAOdTfg4B+7t6IcHtAwnjqCF3aZeZqYd2x6
g2vVLaKZZWCVu55AzEWSta+tID1UIvBcciasEUcgEgpsxF/IaNbN1D8Dnd2UdlKtJxvxyNj8DOTH
pFdvOu3mNZAXzsoDalsCxyZPcO9wyLnS3EphMvLjwAURH4y1g1SZxuiVU2kxM7vmVsSTzUAqPQS4
5Dd5eMgcAQGo92/SXGHp3e5j9OZXEBonOu6Iw1g6Pf2kMw+hgQRBNGpt4K85ownvtpnDVwKuYM/6
MWqnHryYVadrFvx2aQm6ZPB4u5BAGhzA5XULl76LiIU2e30flZDCNS3fImMqKbO806zmxWRtbbO0
CWHHeRPxBeu2Ch/anmOSk1X5pp6NXWNJCDWC6GvG74iRdA7xVBCg1GYimKw8QUVLfHhMpAGW/bHg
PjXZtTc+aaUfoBx5KlvrPggjsXJCkpYj/8ql24F2R5C7UEE11ip4LKat7UVmFfyPaSHr4PZ98yJ+
3RMktCgDoxcMUBv3oauOZ//zYngBTkMt9dyNMbfEXcDAoe7ncEppeuDZ4pTaQBlkN1RRqTT+J9z3
GBMdB5JKoG36NP2FK+dgzpO1dpgF8ykijC4JUaJ19Pnoss1ci6qLVjIGdtzDlEmTxazhdIjS8Kc2
xCmQgfzDRcazoLxw2HKo3shnWoosRDrjxqjVUmM5tebKyut8MydwpQH2XXtBM611Lto1GnkFCNxa
WF6Nyd/nR3kluH6SiO/bUBzj1nk2ov6UWy1/zGlwpW+HCJJ4SoXu2cOjz6l4rRfsw06Q3f77Dn8t
5DBPssCxumIkZJPQ1Z//zw3225JMrSpxN2E9b2uaeRzuv6mm/xhxXH6HlATaeDpKNf3Ll1hRjdL4
DCCKNsNNxkddFD0T1gm5yCK15aPpOp+2AHrjaT/MaUJPriHu+/fn/ONUyUWwEVpU9DQWWNe/bCeB
5jqxE4Lx9gLir8KpQMgXeDWeYiKWptHZQW062Fr17pouCZLYx7a4QQjVhPyBxvI7v7b4esRHqa4O
t4JzPIMqWtK/3/ipytI+Bn6/6ZxS25TZM7/Wh/yqbcjkTQsOdHHMrw4UssKbHJrAE1khGUyw0X1s
jIK6MQf97HsgjYWc11lipisHjCWDyHHz75vn/PViGbYKWiB4yy+19/88JYk211LUmrNx8JkuSi17
7aeq2Q2athIcSBYSAj1qQp0yC7f1tVEY+qLL81Va6d5iCKf4HjsGr+5hjGr7bvKJbyzTUNuag4Pe
sfOfqsmpl70fW8s5n55M6ay1RM6rOEUaXBsKrDXsqraG6ASx2Vdm32ETGyjlQZ3tsDmZi0wL3jqD
lRxVDWHeVbHuxm5Lt7k6dAaQmanZZ5xVszBMd7iwg1UodGhb7DSGijzmEb0q7Gl+EDOZnyWNLUDT
zVWWOtZqzI1oq8c95+UC/naUk3FQcIr99012/3gVOW9aDsgb02R2SZX45YmIWseqqOTo14gYwpx2
Pw0aKZ02fiW9DPCoi45mQvme+ti/L/dHFgTcUqvchjlwkSQkw1p69bkJ+dtjNfvLPChfiDKCtqhu
FoDemUphfCbT5zFJvXYb6wzJQ3cFFkhblWPD+p+drZKD0TiLczab7/Xo5SutR2RaAL0RBF4vBWYA
swU5lplr9CX6sp6oYSWqjBkO7y5J+xuwND/drLG38y19WsbtbbSGyDUvNFs1sMvgDXdXTxIRITiZ
KNTYon3sin3VinmZlWJe+Y5zQAaFXw+EsVXUxwnY0s4s4Rw1iJ+Xek9eQRGsXPXojbZ3rAZKJzn7
b9NcvtgR1v2orlGaxOBtiNheNH24kBThN7VFpkFpFq8JQVZZZGH8dyPtm53L/uOV4dtkqivo5TKo
NL82j0rP8wFctt6mA8xGF+Uq7rSalklPyuDwlGUWqt2cWFqyJSDU8fRHYAyWouX2tEmgLzOe/UXi
QvbUInheI9tKnikVkEfnBXU3UnG7+dVPwNfS4jYB3L4u5NIrjHkvOffN/XjSZ2++TgLX2I2ivGcF
1lbkRcyrvArsO+h1wPGGDY/keRqyd3pcYIBbXIWgO61F59z7OPs3LfTjpRM9I0q+1wrfx+qelos+
MlEET3yGf78Dfxb9qucCtZ8pI8vjH0X/NEYh+h3uWp/iakUqSxwNk+9pbNcRbjQa6MbC0E8GirnV
pIEx/ub3/9GHl5ZOseLaatxFAtpXczcSkUzoHTDeLugePS/Zm1F4b8bRsEvaDHCmou8LP2jQ+OfG
spSEGfWa/zNMRL3rZPtezUWDRGvkqO+qh05iP9SyXTXm4FVqkm0lh/mxrzgAuoOP2a9/ZVZzMwTO
rT/bzQbUEiIAklbq+75MkEdfFsa4PSVx+DBO2TsTiZkkwLFApFbd1DGbVVBH5EDQMeMEeB6dATIz
fvGl6N+hpeF7lOUa0TXPkEBGEo/Oy1gaVMWEidOspKxt953JfkxdhXEewbpIR3xvje6sk4DYqrJk
r4wns74px4ekLeMHV+lmWs1fAfZAoot3hlkQNuZ0ONVuAGjAse8Sy4A20ANaSAF/FRGcBi3qCdNO
740YORdw9kPr5gQZed6+nKSxcmo8DZaDhQEm2TvRWcbOqPX7kCSUa9XTBKQQb8xUA3pliOtGfXJ0
QnwAjOy0upN+zYKzkJH/k5SP6P94O7PeuJn0Cv8iDrgvQJCL7iZ7l1qrZd0QkiUX96XI4vbr89Az
CTITJJPc5MbAfB5bVousepdznsP7vt7cpoPZyvQMNCzWKWW7HcnSy5gITXtjtFAPUu6Wmp0cDRQW
y+iUoaNV8w6PBxmimo4sA3JkKEBaB7Y/R7LS31s7ZfendLklRHneOhI0EyDaBo0l/21QyRJOMZVb
Ee9FEH93A4Vo63LG4Xa5TgHZFijgk4tLGBXksRhjg91hXNaEtTcnZN79mHNz+uY/2yv+4yqDR5tX
itHyyi5Yy46/v1861y3yEu85dD8U9plni0g88CQzxlvJzna98xzaof/5jfL/Sy9tG2wqKHAgcFPv
/KnL/lPpAO97JosJWjjkzvIwj/1rHvB9m0FyjlNiTBpPgYZB0lGmuYwq2dXgr7ltsAMX1dyE2eo9
0fzpWk6LtSEvh7VYh4NAA046L21yFuA7yOIiP6cHkSxFvJcrZDtLYhajDXkQ9QwAYPRBEaX8PHaL
qiNCPCBaVhPhJg3W6AR1DpbC6pdxaI8zBVaU6bTEboz06s+xadXTDY2d2uSTQ9zcyhBJMo8wFJyn
f07svQ/ZcpuX8mOaE2NrmPbTOFhvjWX+luVxDjx0t+kXI1OFCtm5OBPBejEWIMaURGQnhUUoSgrq
mUl5WLX+DbsnDzbDnTAmrE8KDA5BYeMAKDCPNxWAVq266YGEITkoelkG//vRqA9DvoJQLc5MPS1i
ZCHlrXUYm6XaVP6TeuW/kJgopg0WVASxGcxcyYz8++eJnXkpNXCdkU1iVDBLShU2mBGoOtaPmXju
xPK9tO5xmZcyAhCDcLgzTjaA5v/5ETP/YCn+bnzCcMvhmTYYHKJIDP6htvfxmLWmID9coQ4P0zlA
XBdUDWjy3N/EC6i1nOnFVlt1pplPlJmCoB7YaaiQzgzSOGeQUiPZ8XSsF9COjDLsxfwcvbHKtteO
cJvtxHCSYTI/+ayPf+gDp49e25K44+bJdwjOatqSH3xjX7tSfbiVyCJmFhxJsttkPiFcAAeOixNL
UEP8MTlGruBzcar6Y14fGYLq4WS73SU1OViln0QqKI/Zeopmbs+Sy8Q2GpePQZ8putU2SsgK5cVA
YOvrpE658O9VY4WTPOo0EH7yiwCDNUqifLLn+lVVFM4mbq1Qw12/HS31phDanvMHVjXQutREpAJV
VrdqX2uN9USgPXuyp8MYmi2BuJyOKjFJ9vNHyig2kuXosoSx6ietLMCHFRODsuE8TSwTPak9OSOD
1bx08XXYBiszgA0NnKAFj+RQsWUevsqgb2B6FPq5ynNSmdaEHRTK2OdKSjpeTCbYmDi2nY/DM92Y
YTCZx8IQ/kam2IqZgW+9qZmidPV1lybNUOfjCl7siogZ7oXWdOMd8zIqJE0SBuYiR0UbZZvgRdJm
582JIDnnZhUg5YXWPqQpEdu6JQ8gWQitlFRdqtQIntJFZOBlICvLR4bJNsqD54XfwMKdmiE6L2ot
8vJzOZdjlJTEftrSehvKJy+nduqMDHk9rzh1lcUt03WHWfKnhtj6Wlj/Ymljj5CC7tr4n0NYNEzB
WtdB4t1Pyw51SBDFK7NHNMPJTftjL8UD/cs9x/kmJYDi4GDdCtxY7oyke5CtR1KoKN1tjNoTJ8ln
36MQVRjdO9daduQ461savYu5TiyEt5yT0iCzE23XlqAJdA4GEUoB0vz1k/9z3LT1GvYn+3Y7aAvS
7RpSaTt0v23C5sImKW2UJ6bNPCTl1RvtPdMlM8TMUCB5nm0iq4ubEEKGZhr8hhH0qrvNtRfcNoKs
nZ3p9XBdeZz01pyjbMa/2BbajoKcIxybjnIJzQxc+JNx7q04MWjE6zCsCehn+LCpm+mBZjG6YZrw
D/pztPy/5fasX+hX3TBLEknf/eu//O0L7z76j7/7H3DPuQcf1LecH787VfT/+i9/Jb+t/8//7W/+
LUTnn0byGDaLMp3T+r+P5dkmyUffwwv/kMl/ph0a7n/84b/yDn37L7au26gQ0RX7jHfMfw/o8fW/
UENj/2f5YOiGs/7O33iHpv0XA8ohu8OVQui5Bv+WvwX0GB7pyFR8AOYM/ihCgP9LmjG6339Q8Niu
v6pFGakDM6Kl+MfZE3NPXJTZgLhfQfwkI97YClVJHhbJdFrVb+2MKm3GhX1MbqRVOPeYUlWUoDE/
a6Z8pFbNCCQ1shcnUA8ygZM6m4l1wweyXTrZ3KlxPFVd79/jzagxj9ZRg5jolJmkEeTj78Bd+VnO
YvBXJhaz4uqz0BefFHl/M3eFeZvIybGAC13ykaH0BGALO8Jr4tQHzQUSwvQdNHC+kTemq3ewGYvQ
5hWOK2fc6r9nJ4MR4PkvMvZd/L4dpGtmWKiYMVIpF47jwg+6nEWUuFtRuw+eA3AE8NI6RLF+Mssk
gvddTfGlLewfNmk0e06oZFdVV3die5/PBp222VBz5cxaLTLJTYLvkm64+Eb/mgCxl+kCoSU/mjP4
IaeqhvNI1WLCKdGDNt00jXzGgfo9ZVwQAcFfZtK/GIQCEIOxpxGN99BRXpiqHpuuYDJP9MFkknDo
DRSCadaTYUdO0Eb38g8SARrg0IYdmqV5di4ydgdWejPpeFaPqyxJCE+pf2dsdPZ0/kWVfJueMtc9
AC2ksNwIhxahf0p78rv2OWaWf85jug1whhc9dhH3hQ2pIOSWEe7qzizzUwaBHTNRcHeTrItIWKa5
ARVEg1UTl2KR7Exm1UvdE9Sj7MILTVAF4Yz83aIWFROTG3rdBeUggRq5a3GnF3uvWP3IXctUKxaY
eJPgXcpmA4/3QzeHBVaAz46A1mNZtJ3BI5SZNwsfJ6kwzAB6Jla6mo5ZTyUs8vRNkQ/A4q6g9Uko
DIMgEBE6TeRi+oCzt62CoyrdN5T4R6Qn+mlitdOjbr/aE867qaWy7RjV1WQOHAy9AQiceJcBGMwn
78ezRQvMzl2+tHnDwqFM60dPeITyBdZJasRslmGG/eW94xNPWlThVI3xRyegVbTPJM+JY6aeXR32
jlmzcgXWftbbD7js9qMUSJRJDjf3vUVKT9+Vn8hzE9Sh1nyMY0JNCxsIxbD05Y6zHZuFXzCAt7Qx
9IUYwXenD52Nj5p/UPLQLR30gYoZqhWL5QAluTlpM+ymwpsS0DQZASTcFNDmGV+Y1SvayNyLqZ+D
LBR634T+wBglWzN2fqWWNCMSFwlcwJC9jbFWjEL+VnK8c/3gEvAJsRelX1oDRlLfJF1ozV9y1YHg
CJZuMWqdqre3jUnm5dAfXON+TbNThtjz6G8q2UuGAt1zuzTkQ7vjwavTU12k49nmAcU1n/M13J8F
6tdHJHiIUAMrTFB074vW1vkGifZUig5p7uqbjh8fIMdShYQ2vA2JUkQJqjfCd5l39Uvx7pjs3mJb
3+corPkK+nSfxcFTUCEYHnG1Qq8mCImUE3fJDroXy7NpTvDl+0vHwcCIkfK5hbcqtY/a0s6TO0Xj
DP2cGFewHEF5KbFKLrl1z5RE2/YLIYC9xl44IKNMw+FeEFZI1Ow8o2SQrwvZv+SzpF59ncyCQ7D3
kr0GKSsZxld4XvKAZ9Y7uV57T96WAK+C8C21i+YAkgrdk3Mdg/GxnOMy6vjJBZ66J3nS4l9HvIXz
i2xPca80hlu+bXx6kmULgaAEFU3LwSKuy2pZIiY+qSrCKIFuFeIR46h5RqP1lOm7yjMw6XvtKfe8
8q5pAo/AavK5J8RAG22JQQDJ8WIVNruh7ujrzksGmGduaNb7xD17a84lleMGTyCa5eTLUgnYDa8q
CX4kNAZzWFgTkYOjetjQ0Xm7JdkXTt9G2TiwNwpY06XyljFa29Vu60dxtZyaoPjlK/Oxqpp3BFhf
DAmu7ZW15y8leh1FKnvZNnljvlEvlnWHWrrZjQFRsmbW21jOfAgZnFlnvxmvJL0X534w+M6zHgW/
sXS7TPFjIEfW3xYsqap5MY+xiF+7gaACZcy8PGIAatqLoy3Sk3IFTI0u/hrc5Xuc0CjNGfYanfpV
1ZNPgEtbsqLvjwPS4+3gGnJnkdfaO1+Lw+JLsWLyl/F3D0VnMorX3DDZ/zCp71bKUebV20YbP+2C
+b1XufydszoGmUU5KzRkyDGNgT5zKbj+i1gWK3TLhYtAPVodmKvVGK8F/QE7DStClE9+j0OwR+MT
5cp9LttCgkOfzp7WBjuM7CkGBEYg6aDfzVWO7p9ggbBKUvu6ZM4V6rg8kEzvHBuZnwtGZn7gTF+5
leGvh0bLXMx+BR2AsVxN4qft7ZLsjizxu96ui0c5ugCVfOx/dbE8GrMmvmGTnH24EDsztvpI1/qT
TG3rpNp5U4zaeGuwZh5IzfX2QZCx/rNoPhzsdfvFI4qmCRw4SDXW8vUXo41tQl1Y7VZvcecnzz0r
8WHgptdy7grPbOPDYLg3iM4Fqeo1DjAEaMemIq7GcKriYONXG6H0XZqW6WE7OO4B3Xy7M5yie8VC
bQAaITqirl374EpCEYSlfyakYz1PyTebOrp5CevVmfRlhVKiavHJuBWMuYgTjCPTyPOzVlT6pfJ0
FmwjVBoOKuvsQX/TUQlEzlTKc63ZtzwOgvMirO9hoYOH9rVl5qYd9Bo9lppn8+oSS5hZ9WNgpMud
J+9bo1fnsWu+VBZkJ645hM7trYodk+Ve/lnKnzPsxCcUCdzX+dWV4r5TrXOoBritOr1R65PdtBQV
u/lOPOrCscE1alHal0xhpaPfHKf4aSXVR94CGtWzViEoGv3IwrZJnOLwhGREuy+6ed4GatkZPFdb
qKTqZOb6l4MBfpkO9Xr5EfmC7JNxwlsBwAPmBp8JFK51PPKWYvFihu0gAVyTUDwZRG1imeFos/iq
1dzuweJ5GxyOpBs5rnbu5j5fNbuER+jtxVPkrpmyybdDMC/nINE/u2pR+I9Vfe4DwVFGYE+mywkg
s6fd5ZZ1GzW/Os1NKe5t9yI7swpTd9grvsyFC0ysiRERk306bZ0ZzgyMkQ8SFrj3menahUzAh3qu
H6sSVqTIrqXvvTrECgr5mU8CKN586F31kwSIN8ok2DgC33G/w1DWh579neaGHiI5ebaMis7Zd71t
qmyxIauxOXZJ799MjMt2x1ShGtlYZewawbWVxi3QTIq/QVxKYhaxP05P7UKx145xfFfE/iPww/qR
vrk7VTa7Jr2YjMgubbD8Wi6eLf4T66AXx+zeF89f8yvi5BaYwU8EBwcvM8oHfzELEmw7lLF9GYfg
BXl1WW6GZdkqsKZpsPUQfgBPiJ8GJ3VvXOAnLGF39agPz4MQdyN14kVKXd1ngRpwxc0LJSzRQilB
T6DKVXM3EcEYsloRu3yNJ+nr4lMQDvEWVMUlTgYAUcLprq2W9lcilL+svA3CSWk71MntAyM9F0Xg
CC4kxwLacjQ+CstxtlnuT68xbwTbock4GVrx0o7quWgGdKUtEO56fiS6/o7wXc5HjZlGP3TfPp/3
znTmmQlBih++IUMG9Sl1u7dTmrNthrdyatYw8OqsadSSjWZf0iGdtpURvBByZVP4Je+mAPAIySbs
Z/0n8dUjcDzW90jyE6pP59X0h6dVeZFVpqTlZCg/6fFNT/W7EfxWHMx7z7GvxrTkrwBqCp3QyVJU
/dmXeKhjb6JsL7hXKsroISgL7C31R8CmgEvp28t6GaoBf19CjFOlt8RqlGI3k4e3QPgx0/F33JTE
p3vqtSini++j1ZU0SDkGyFNK1EKHQHs7mPYeonWwsUVLYbi0Ne+rRuFnwHZpSAS35uxN07r09hqQ
/XHp/CzZtwHvsNUNamtOxhAuTQOwvJNItbDqwKSej2Th7OJOwhMBeadQ6N5p44bjK8FGSwbVjBLH
dIernnbXbr0wY7O+Bl7NJ2lR7AraCaChb32MyVsMyJTgjm2q2AzTtny04JWz5Y7f8onME+Fe0hks
v0H0mZc/m9b4ROVHHmebog3HHR03FEZUavk0XhxXvfexRXkQEJHN8/9znXJpplb9cPPA3dJjZo9M
oh/sNu1JF8rJnVvjAyngOUuWAYu0TYifqHeN76sLdIB+z9br2Rkl82WD7NUoS+s1L9QrI2IC7ZPb
dO19KWlTbS1GIiZa5NK1Ere51kc+HfRpaWuO59I9631qbdvMMdF3ewMZe+09qQlMgTpxklxZ+9IM
KAiEO2BuTm5wurStspfxNmZlTxn0Gwq3e0bUYWCENk+Olq7CUaN5dNZfpDl91mAitwmTXQbpYp3j
J+6PZlkOMo3VnR+4z63p1/dFgBYo5y3mCRwu1WQfrXZ0LtC2x52dqXpnlhAzFBypzdKI+jChQqMB
cK/FMDEINLrqvh6cswFPzLJ79ar2xFgZV4YUc4Szq9wsg/MsXQaSnvY+eubr1Jn8Bj1FXhN+5yQf
jcnGblmjKhP7LY5L/5DrHkCAEt3dlL1lwvUgI5NS6C0ru1D2F7/e95CiTsvU38WijPf+OOx7DNEX
C2VmI/wmzINqCNmvZKHdjncwdbStqcYOpTZCw2Gku7UNORxjH0h6PpBwwkxny7UJppRHHduLQeZ7
FQ+cFnqB7EsSYEcE+IbmkPCneZ6eNaf8mSQk8rZa8pauTyZOuTPLN5YehZEfsZHLsNC67KR1i73p
pOmGRjtCiUxyRsSASj+VaE5Mct1XxzG8XT566rmSUH9Mcz6U2hrDmUloHrS4XUVH5QmNDjw25dkQ
8pTFjC5aUOcMutkVGZaGCqKws2OgD+glYHP22U84y0NYG8RTdrMHZcZuj5ZfxZGRGaT0pf101QgZ
2jSZJ++6fDz51nDOlgaSaz+O10ygzxtZfmtOPF9qoMqh7gzeFlATYi63Gc+Go10NJ76VLoEzLtbI
p8JJJBZHlUWNl3ykjnBuFbNPwvmC4od0NXtbUt7v88AqEDWO7sU06HOZnn00FPC4JvrsRhqtOjrL
zL1Ez7+PkSrCDM7NcJqt9Oxw3vbsIvFlsvdsRhoNcoLvdQtEDmKT9tKb9sJV0DI+drMrYoyTnEiL
TkvnpxtUe8HDkuRFf12g1u+Z8la7GRvqhlTC9pTqBYCbwfkYdau5TIYk7VL347Dykv64uiBh9L6k
qGkieKkA+Hp64mw01Q9V8VqiXmzfiVY+psFSHdEXodark69yLLRTK1aEOKLYALfh4mxo30jrcN/n
LF1VjB2aLEaZvOgOg+Wlue+INKqGdN5nbPQ2NQjzo2TNRfnJKKQtR2/vzuXwMs7h3IDXzBlh0LXg
UVpFQU5y36QcPiMenUjE2sLFKsgjDrRrOWfGZcLGdZK2uGTTOtrr5+mQmnyStq19+xN9Sd1n3gbL
5D3omWxXlhSlpClhGbDYyVm2b5zNeiQ7Ky9PzJrKCK5rAkKJVCWx+OU9s4jHgvlCmQfl/k84JNmM
3g7Qc7WDw0aGgBODdysTnXLB6g/CSNkezUzW0f+OO6OmSUMh9FrmM2yQlKmAn2CycbIquEhGMyIu
tEMsinHPFvaZbSz7B95pACiNGuanUmXMIhYvPSf+g8Fb/TR3DPi0gErSktXDNBanuGgMgqqZGnWx
JnZu1j5KnbYysWL70Pnje29O/blXo9WsCvrizOOl+tJ4RWUgvPmDeX/HTHDc94lHd5Zv9aXNn3t4
undWDiBL5/C/OGmEwoxsRCGyCxTO7NJk2bihDFndI9zOFYMEAsSv8Pui0rPbJ0IHMFQ44mG21xbO
fBp0+5hqpvUm+nmICoural7yO5dgbiiNdLqTFMQ5z903fg3jjqjSztAfM69w94vbqXOVqvt5XVUk
rEintKJyG0ry2GUit42j9xscO94ey0Z/g+hz8EYrOTrI0DbURPPR9hMKZECIQJdweDgp3vU0G0mr
NDOEcMCKFwTrY1ybpOsitunaqIqBd1K02MxEYWDmfF6jKAlnzT7YauQXAoY/Td0+9bV3lmo6L072
rhZiNINfdQHIUa+H72noEkwMmEI02Z8rnFpAECLdphCWBaGYaWzzLftfZZq+LUq72eS87ljtE0ao
+mnbj9nZrsaHOePaNVHzMWbCJxHY6tHLe3/bxUwvMjuNaitNw5JjYGj07fqPT61514zN02J2T5A3
T4WAQAtD8MOggeaRFE/9ahXWGn+7WCnjSzf+tKT2NahGhXgifkKTKsgsOFa9vGeTeg8+mIlxbxwK
xIJg+Lu9t/xqOrbhjsCaOlZRU7jgGZHHoly/ZLmNLNdDsDc4e+l5ILB039i43dfkUvYGSEl3iHXd
nWEaUeq2OqPtYeZOkc+BsYROMHySXl+eynev0W5e1hzUVI1bdvFEn5cMYHPNjLCmP0096BqHRo+p
h/uzw2e5HQ1dhLpE+6bcOmQDHRHycTOAbMvykiGk30BGOWpdNQJdL+6VHZ+ZwWwL9ZU0v8j1So8s
ee9y7bdyKW1cgoIJPmhxFYnXMvN+pO2onTO32XZW5ez40h+kGkNJR2UUgYM+K3ssuUwNLcRhZ1zt
TN5ZdvyVZkV3y5o1frxh8k6Piwmg5B7gWkke8jVDpwQIhRlsZr3HDi7rNKhy3kw25vpL1oijCYv8
iTQisLvApckwO3t2TS9u7MzWqS9J8MMBuErwn6vTFzfvcZa0J9MbuJ59k4RW9uxyiNOzDIa9jyd6
GixeV0ozKJO7cZVIjo0/hDYTl9YGrI0fSUbpjLzMc4BANtl4dpf+e2GBl4zmS6AXH6qZT+jpLjEK
J5Jm7QN9Enr6eb4m7vweO+19ZbJT1pMjJeBdb/mvi5E9DVM2bTPpXSc1fsxtsc8m/821vRuSnWJR
t6b5leNznaaq2MyWFUcjD0/e6EePT7p1TNIRF/2XA9Yt7IwxOBB4S+01IzNDt3zMMs4PwXB0rOkn
scOS9k6+lOF9lg26oGYo3N2sVHzgXDratceoHz92mBOlsPINAIQamXeY7VelefxlgAiWKexwQ+zt
VtiM+vkL7Vo8rVyHlUUD2+NNGPm7b7V2pPfZSxv490nmb1d0L4mpz5pFl35u7fGzd/w/mAK54Gzq
iW7dIMPQWb1OWC2FVBebE/6O+WFngFyrRo4DxOjJFIe6JuQuc1/8iu1S78x9mDTGzldDuemt6n4Y
NXTs/iDPmLVyoMONsVG+BiRaMhGse/pSsSZ7O4XZMdvz/eM8og2r4ulZBk+5XQBdF3Z8Vxv1m1U4
5g9WdDD4RfeLTbId5cX4hQopjbQ0/+ia6gNdR/7ws7eo/rO2jTcZy9w7AMvb0TU/8MzXfHAHo0ur
ZwVapFQpP4MEefaY8NL4gYa0glMVUus08yxRLGiq+SJg3joEuS5Dg9jG0CObD+crrQxxTqC5LOul
lupHV5Tvk5diLZmafGNV31pDmdZ37ILSnHGlhw5vIxifHaY+Fds/f6mVtQsUtKG9K1QClsCf7hOz
5VabQeRUFgPMOLfoMjQzJGTAPCw1ke9iMS8sPNHAlfbZ1qWG1mdau4C8xLXZbtknkaPBMNbu2Z0w
2eHjmO9kSps5KO2SOjLlUi5ZhGGQx8L/CrkyLAsVOumiHxdLg09kPFROIq6znC9sRbLrNNcwpnJj
P3bsWJzajWZn9s9t51wgn7mYTrzxAajNXdGazp7sC2PHFP/VHLXswZktIoLy5g7DmDgHrtYdWpzm
DqG823Tqqx1S7ahqA64YKtCDwc+bb5kgiwTly4qaAPLhKOvIc7knBTY7eLb7C678rqvWDVdRMl5l
dL8Nys7g+PeiyWoQeI/GW51lXAp68Oi6NuvDwqzvxk69yJoQ3JEM073et8ymGv3KxZs9BbX1VVgD
DiSa6m2qq9cxyZPXne5h1SwNFhIQR6kfUz/eA0agZdM5193Y/x3EHjM8OtFuiJevPKcrlrBJvXp+
kT11HSLEFVKjFXur5VusbXQkY8kKNLYGg6u2JtccOynDKfAMpDoc+PBW3v0To/wYGbkDPZvhfWNM
9422iJN26soRrj7x7mGSIRIcfYl5buMUdAzFkD+YA7EEuU6DZvgkWPSe/nsRyHqRDoIzKtJ7BDv5
jTXja2sp4yIDCzlLY/zuGjGfndRgCpOpU8/Kau86nDhDX16AWsmm+Kk3+kvhQQWSjv3Di81X8JNu
yNi9OTY1ghOzbdSJrAE7pFUMVxaWTUrlDhM+mO+jN6OTq7MSY5Z6rBNjuXad89K5rRHpzEdj5slX
oqfPTWV/TuZcnwg0LW5LTrZsbN2Uyu4YIVonewjGbeHOrBc6O9h1BCmGboZscwGXwyC/BdzbtL/9
evquStvAuZQsT8Pg/zAC7xWk4nLTTnPisefpMOxY7UvZ6JvRviCukpt+tstDOgEvgaVj7Zze+RAg
ubdTQ0aCW1EpJcOmVfW4h9b0W6yZZXrlV/uy0J1dagBjn+kEGavBhA6Q8rG32aVV9ehWnthj3mGq
tG0tnCM219peEIGKB6lCrGJ1u6Znj6iZdMY1M/pykd+5O8DqgHmasxN3U7A3opOAIuoRf9hoHeI+
3kNGVhfmIThWBSqmQRHcYjjtQQHqjBFFLfhUKJDNrx6zdGRMQu0gSKbRCMgDKjQrJen4VeTwA9+Y
jRez3hq+4YCEQeqn4TIGxyILvKPmXSu77reLIHWYKeWht+4trQwOejt3j8gI7X3RqwWFbbQU3wXv
/ZOV/XAElv2g80+pE5d7s65R88TWQULs3Exz3hGbMh2XGmnYPGU/ZJHMIMc1J4SgUUSa2Zq7LoZC
YrGaTgmiB8gIt7rUGVjNJklkZS/jQ2no6WYZRTgsnjwBYe13KJPODB9YjfXJo5HTtjso+nc9TfKm
sYNP0j+AizGGaq1ahNLVIYz2GGCWWcQIhEaMVZW+d/Pl97JqG+LMpNkViOwRNWwmh09Kjj3svmCD
0cL+YZXOiUruF7nuC8NRxlWT2/wAcTIhyNY2o8GkqEqS8aXwh2uol6311MEBOyFsmLZNPZ/TGdhX
0ety76nWe8kK56sAIoXljA2I/iQE66dy0a95mb9rffNaLZkdKjRNW9EyNAqsTkXt1q4rNn3WjHqg
Ms/9VLxkXV/sF0bfaAqQ66YmMipYGPB4PupoRpK/a21UfAK9RuCn6XYsyuHaFP2OrLtPtfAKx/Qn
U1JWJJrEwy7PvUjTgC5pAdRmzB4nv5blVgILcWaHsoEcso00gjd/pDhL2vJlffaBGQPYtUdUG/6n
VbHJy4BXYUKbnxrd+gxKYkNNVIs6kWE7MMgP9dR529wetH0bF7+8ucnCvGtIZ4hfbT8bH0TWXski
p2cW/FC6oKfSYijY6Pd/XrOCsp9/NNHZjT7vbI96PsAFH9W5tUeJbl/LQR8Po4zLYzEzHJ5eTY8C
BTVwtYU6q+wBv0fanu2/dj189c6zH0c5zLtczZICG0cLY7YJhsRmsvQaa8X8w8nRdLb6qHZzM3CU
LwHVUlpUIQPTs4D7dM3rN3bz5h4HyfdcCS+cNKCryEyjNtP3cTG7FJP4kxaQ0v7wls6OtzdKh7is
gYJDq5PgkmMeMnXG5gki6U3fDFWUz2geLBGfNAG938DWbmZ2dmYbREo9b+5BuEYSaYBWNpaBtaVm
jH92BkmEcjel4bBaB0DT7OuFeMW0MN8oaPSobWkZ5sYy3iAz3rqRhRXC6nmHl6N76koz4tv+jBMe
F5shwL09TVwW1olxoXo2++CusBONjcck9shEn+DddKcgJ+G4MFOWkSRs3VPp3hE3Guz1PEvPDRV9
EHfTU6KVyY7EypNr4UdpymzXyay/9cib2jwVR6aGb/xxLpQeOIVwefxHhVBKkdMKKi0+Sa9V14Xz
JTf1kRW+pYdzBqnAJuDadJfp+ucXG8P/Fo8aOxYV00/yYQYcWXNq+hfpN8TmdAl77ZEqqYHoaa12
TcNcHuZYf9Hzrt7pI9nxILlZ6dBrtKgWz53ZfA5OnJ6wRXUPDB73/WAD96kKsW+XnrGnEuNmKvq9
TnL3I2lxVjeyD+v0OzqBhBqbUx6vYBHnxgXQ5mOQuMvVESZQPPScO6Of+ijWrW/fG7LrzHvizRzt
RrUeImLcFb3TXGr2sS7huVeIBNe0oSYtlsXcBZ2a9oy6p10VDCfDlkZYLbZ+s2vVHkudMi6dMtTO
Zfpda8HrwCT14ggSILoVXKMWPChW4Z+6XvTHKQ0ekra2942F19tz2jlsa9aaozmWB28g6KDhgh8W
07pfhuTfmDuPXduRLMn+SqHnTFA5xaAHdbS8Wr4JcZ+4pJN0Cied6ut7nVeV1agCqhs9ayARyAAi
4l3BQ/dt22zZvg+gqTfatw9DG4bAS7kFJQNeBUWm6MEKu2/cCO4GeGW4iTS56I5Gxq3PBWdbjmre
1AVLEALqeuvFWLNk3jz2MQg1T3WnvKADwsttiIl0i52Weh9IIe9HcGa73qTVuhyMvLekGXDjBu+5
3WGpu/0FDy8hMZ/YiAfuog8HtFCY8zyZuEraS0Gr3KHExbTDqPyaZu5V+Xn5Izmmup7w+QtKL/Bj
BUpw6fH6+lAliB+UjP/gMlscirmksu3mg8mZI8IpDTh7lmmnWdMGjbSPNMOwwm2L4pSkfUb2o+FH
G36UWKlS3E8vveRjMmHrSJP059xe3SJ+xXFSoLLnzhWVMzxYsR62uW4e8WiH99Mk/AejOogacbDR
Zf+F7tldKY6RG5O2f1xlUznFO3hTSHwovEOaq+H4udeERNASc1hIS0yQrluY4At9DCbgdmmYMNPl
IXhWKzwkSVCRLEv0e8gHG39iqfYNZRuUZiyvYO7P9GQVh8lmbSDV/OAmtjy0bc2StujxDbTa4pbv
zxiozVUb10cPL58yyW25c7oB+m22rQNBHNxwxewcVDS1pOgmi8MO21qu5azQuKqFLLubFCCqWHwP
8PdPUZuqN5zAOd6ThnY8TFnGp+sedgnLvGRPGOlkdxNuKAIYayUIMiE7lniFk/SBbNF2kP1wXbzs
CWt/dEylWnWltRzkUD/VTqBOsls+ZhL5+9kz+d5V5SfKebWJo6TauxRrXG8Yv94ZIaoMwE203agN
2RzWjW2Ntb9Z5rtKJ8TE+/6sCdq3uLeYMO1La2ssA5l5odvjWzz2yZI85JmgQQH7d1dp/eKb8Vcl
h+OC9BfU1SYVUwdY0qIeoG6+LS7lvSveIYq2hyxXGIayHlub9cZvmDnsFmAB4bWHc8Ee0kremeOu
bWTCU4IYXLCX3nXShciRiGPLMnKG472iq60+GF9ftVNn920orvkMPWrkqdt2Tz69m0XdbLqMkqgy
cM/8hOHqjzPuLj9YwxaLjn1xKHvAc/3wc4wVWifn5wKIZWhZemblQMY9cUm0Y+Hqoo7LIQ4+LZYL
tQ+cSOGCrkmr+Fq3qbOJqb84xB32UivmMEgK8DPLciWdrFcu0/R9UCAIOeOuy+RJOeGHP9vhRtZ9
tW1M+e3G3Bwskq4Xy00fiqWSl5sV3pNYbxeKBJebt8h/Ilu896o5OxAM3Q0DJR0k+N6sAjLiIn9V
i1OfSQ+QDaXyhwqkg4Djn4+JsxlF/jKXpl6XM7L+rYRhjKcv0hUYJ8vxQvFqOygSNHW3DxrcDOpv
N6fj2athAGqcz9YeoPRZ4tji43WuU8vftr5zJJr4FmufWem330OPaGPvx+Tp3cQAs+UNTLIQSR8o
kfJhWoXUrO00gcR10U5ibTBjZqSiDL/gDeYUrrc+ur+g2hHezamctT7rPP7tIW7f/AV/7DG0duk8
vAtpEaB3Ce7KpKPLjy4mjMFZS42e8y0WcVoWYa8dNUUb+oTH7db4/OjnkgPENd5yiua71iF+HXgS
uq7m19lxqWoGdjBF9QC5Ga8I7SxtDVgEj5vf1zd+0mub5N45Vv3PulYbduY7ImRPXM6CdTNLdWWH
yc0YzE3QlA0pOkqt88S9FgJN2ZbiUJYxUskNTV+2tx/8iCdNdFwp2U2UDNpsD5cwZNPRt2wacCm3
OSTIeibjMIS7dAiePPljGBL/bIDW0ALnsjM0UPASMXNpdyCgDHh0Y13gj4jDhzLwsi9d519hgZ/G
68W7yfWXUyQ7mxLRu3zWybNZYqxdYf2Woh1UQX6IwbOck97+5d2clo4U7Sfhn0ibPfea6kMD6NwU
S4P3q4wPETPAJhDxdMiGiJW4R/tBwS+YdEZ5LohG7TsxCOR2hBREfLoMJ0YCAiM0AdlURsg0UOjH
w/yY0X6+xX7mbv7+rZsE86PX2khEibJwqbFfiaq6YeSKnrt4n5lo+B0g/RGfig6EW58mW5ytiNWy
P/fPYQhcQuqzbFrn7DTx01hAAAz0qEiYSQI8BPVRRbnRIKCLti6+PIYMm64aSwzfQpAALX8w/y97
Gmgez2KK9KHOk2SbNOXFtYfqcMPARwBXD83Mpbqp79KFoF+KPkj8JKDnzKq3Y8/GxarSbYhFAWGD
40WJ12HBPOYwz1rdt6w1bo7m6nrecZSO+5Ig2J0wSvOyn6rm1UDxCvw2Oouej+zc5+peVHiyCX3D
zoiiw1wE1jHxsBiRndmOIY4qEdnwLSDtTi7e16WsxxdHhXQgzZV7JEqNqcZf+MXMLbhtp+mJuzfO
2oNld2dxiVvlaOv7Xt1lue2f//4FT2W1B2L2LP3w1sEWXRl5vTMILtSimc3p/3sM5Sp/6bqrv/u/
IZL/CJX8DYr877+jGYT//R//kf/2P/T/Y1hF3FKq/31O5V+r35n++pcH/fX7T/efkyp//83/CKlA
sg3Bj9xC5Q5Av3+GVMLgHywwhBdgV4/gxt0gU/8eUnHif5Dfh9IRoT8DRrnlV/4ZUnH/EUD8jmNB
XY3vgu74Z1zn4d9SiSR9/i2+8+9//y+Qjx5qWfXd//wf/zVGCfEhCp0ghnoWAfQG6v1fYpTcWAbH
5P0O3tLYPfM5jl5CjLktbqJeP7hTBOtjcjJ7o0xV0+WIfgLrJNn57Ae2ZZ+K/wu6wInC/4KigEQV
kOaJidN4fuCR7/zPXxOWhkBaIJMwSnTdWxEh7CZBnBxJGDZHygW9x15TSzIUA6bjqRJ7oZTaW2OE
uaeqSHqAWvfWsg3UWx/NNtrRLPdWQ/KV1Y17LpxlRKLI9aWNKcXDCv9r6s28jRWTwqq1OCGt1lr6
9ZSWybbvQvkrs8344ZpFzIec4pAzeW+gbvGthgDSNJYPtGHnSCRk+uLVUe/gRE7jepCV1a7Z0Ce3
YAyRZ7DwET6PG/Hzt8N7+aVMKKRCXE3BPMXeDuG3e5AlKY5V5xbJ99wO/saubuHiMOqOKDeam3cu
71uFVhFAgtoFsd8/pIEHNMZU4XamF3FtqMG5jk6Tqr3sc8IVGKheaU9BYwM7+Qhsr4d86YTirSO0
TQ0qUgpm3B/clu3NhKiyCVO8fthQKyIIMXMihLgHI/1024xts0VtculfmK3mMxVB/yJau9nEEigC
3rD4HPs4WMpqFB92tETvmTvLHa5HdqBK+69Z5MmXPC2s93Fsh90S+/pglVG8SibAiW0NKWBhS/w5
Dpr5aLH9nZcQC0m7SP1JAstgVAuoPmE1srbCAQqfyItdqEx2TWsnvcMziN0aCMt7lHAnyfKejVeP
izmER70HCt+cbC+Vz6khRAm6AHqM6arNqLQ8zGyuieNb+UNTFP2HzNN+T7iqRr1M+7U3UfOUN2Y+
LqyAN6pNswfFfper5u0BKKNy19r0bTdep3b0wDnQU4NsE0BSu6a6j/fj1KTvi2tBALScYb5aAUGK
gvUH98rSwSM+TQ/L2I6XDgz1dk5762T3fEtcYM2jXwK7i12X8uX6BjLPLIhmi+rYdoTh04Rv4BJ2
hEk8V7KCmpt2nRbwXt2qDWCxyGGtCSK9m3ihyrALW+vEtlG9LLqnWz3iBDY5DQrYn4NDoG4We4Zc
ChJxnzUaVVvZPraa2uvWU0aVRt54OB9Tt5lOUcdY1ExFeQoLCjM1xSXbPu9dOCkJYGTwC4v3o3I4
KGvLCnh34PCCSYG3kU4PMqsH/P/eTVhPVo3RQ0ORIATLeG712ff0cDdN0bIfCFEgT/bjoRGpPk9e
ldwvGG0P2neKy1zrjOKUiX1OiWPRQdW7cLO375fQaz/QseLDbDosFSYpN4gGzbUafaIUVZ6d7aLh
O1OIBdt2KNOz20TyFJBuOvSjMb/oNWmfeEFGx6HPrQfuTWrvhDmiExelbN1IAxOnR2WhHCUXGuk8
NGbe326MC/qRhQcHEcsOaQ5UM64Ix4AOli0v631uOV67UnYHjCOLcHxgxs/efSJOeKXEjYLZZDfa
ZCDaKXqLR4IqJLYiX5FLw9+IzaCh7yXyevPiw8VlJccvfEWBNuuxJa6sGvteo7YgPilljnu9MEMy
VD2Q77O87ZyUeN3YypVfUdmJjyiU0aHW2rvzST1d3akGZI+uy9a5nVLAbRPs2K1yYnNoiRMWe2WJ
/suzQrUPZ19+MsKA5gmytP6oq8zsWXsyZwxLdUlGGa1npapj5vJfvA3hjKK6lhLbe9kC7lDJ6E/H
IJ8H4gDUzhd/AhjQhvCj8p+nNAY06nK14aFsKIrpeCq/koQMVcQDfjZ2Q8neJK3rmJt52pKZ8f/M
GJBBE3VNfE2H4aNQsXXuQ2qteZvfUmJysGKzKQkuAK26PX++A0gg6Ylm7gDfxDvM5u4bol7+uSTs
UnemrPzyue+6+sgrTj5rxplfaZrNxJ6cDETvoOL2O1UdsqEYevNpyWb6I1WOxWGEj4jb3ztqK/Dv
Cjm5vz13gPuTJbQvpY4930l+lz+KhS/VTnp9N6SR+yuxx95/WCraYTo0yQewFO2Tzzj0PKu2Pfgm
1ohZJFCrdY/+AWd30vYhIQRzREKgpdhX0bvkP0WJTqhXnD7d8toB/0R9d4Pw2Oat3NiZ9UM7PuNV
MXkyeOK9KT+ZTVF9bTA1v3rLNbvOUK937LuhJdvkyxyv9ACys519AJ01BFFeBTNglWCquy12kfQx
GwV9EJEzvZL3Cl/q3lGn2OnEDl1/RPzJ5K7xUuZzEc53XdwNX8Fg4ejEmUD/Yd9HB/p7qu2MnfoM
rgeaSRxZbIXRFOcACwuYlcndRYMFSsllw/AKbOpqOalD90neVrR5jtq9U8TDMdnQQUthKSXPYh0u
dDCMtqMeaGOeKTAZsnM1juFH6KVqbeERX7P789Yp2OBfPqbA36bHYlETLtkuaNPMs8BKz8wSN0YR
xBDAAdg7+umc+n6VgVwomulLNSOVpFrmQ/zmmITkT01HnksKYIt0Brg8AJTgmhwoajQs5gsHLyez
k7tPse6mLZVryy4bJnGOZFxdwiA0n2k4yk2sBudr6FpKVX0GEoWl/5YJwDVmoRCUSr9GtkoPpPHV
Xo90ByE+As225nK7hLW1diIYHvIWBAOlm4J14x8pbf2T1pbHnk8jzMBDAeOpLpKzUhhB525nAipp
vZ9L6n/q+dyDyZv6I2F5ag+QG9PgMUtftDmPbfe75ox0DKzumvzfQIW8Z4LHHMY2Ksxr1Qpr1UAH
cN3gMs8C6zo5tBnlAs9VqV/q8jpZz32Sb2uIugZ+uZn7A1nVYwgtssfAjRv6zvjd0Z5hN7Cg7pzp
VjvCxgY4BKCgTTWRZnWzY4QXnLLhtYE8MLGxrEprz30TtLCLWSNKLnaLMYqljW2Fa9sfP7Jq+tO4
Z+1lFy/4KjzQzUvz6ZQZ5mHSRaBX+7l75JknWFeofV/0B22HqzK/Bcq+G/+P4UTrxkefP7jlSHcr
wqXsv/Da5dHjbXiV8Wupn1lym78b2fillPTvTp/2OG26/iEDYVF1ZDewoxZfecTGrHyc6TnxxFPs
ZxsF+tNO7GHnVUX07s/48wMLi9GC1gog8HuYBpJvAlti47cbrXP+lNA1UcZ6ki5d3VLrG3Nm7ANv
wjJ4W3kEE1gX+dMNyuo4UaJzDbBgn7ukgS/PjWXTSQgKUOb5KPkifh7lKK9RMF4xyl1YcNYv/hyA
rfQ6caAa+2B5gTm1OnF2HfCjXWQVoExtekxFpxD98ciNM/Wj9VJfHStO98SBUgbu8EzkP135bC1T
chZZcVUGj+6mKvUXkZx6YzpaWLgsZaAjnOEu49A7UjMNj6GPokquu8l265MQVQSBTw17XirxVboG
p3Ifiru2saq1VSQPzdj9qUbrgdM+ZYUHotrD0/ybdKv0Edvr+c+APBuuoVOHH3nrwvags/WpCGMA
STl15myaCbOvwiZpueTkPhVPTk8JcDFJV1DQ2tFGxRqA2rJElaI8yggZN5f8uXQbNPaOUuSQjbVu
dkGrK56zlo4JOoduhmXcKnpAk6M1ObN+4v7kmCp9G7ku6+Kt2zXucAmoXA121FP3PBsVP9PCTlNI
Xjn6FJ4x0CScTcQ/l8wY8pde6uyoC3Peu6wYzxWy2mGJmomos+3+6kQOSsxjjcgWq+B6XLvVcTF2
vbYaUi1hyWwV6Zm1UnIzHxY68t+FUEtz0+HhynvaxCScsA9XHXbNlZ/l86Om1J2nVw8cqzHJI+HW
BDpg32I5UDyP0RBll0lIXKoqNOyMI+xGjqjrNxpVFiAFoFYZNBgGaU9VHV+FaJ+WEVftaupd704n
NgxuQIRbd5rjkwAH/FgTKHrIPRt0qN+odZDaTK1Epg9C3FY6IGaPdmQwpcdwXj9rv8XwHINBl9hM
1kom4XUmO/imNd4dX0/TTuV/rfgJnWfMQv1Fi7Q4B4VGREdeZ/bLtU1dZeYebV/MfOCBOvhldS7r
8rWMbZt8nO3cu6nt8mvmdoYsadEJCL9WaoYgruD6mpfh37Lf8Sxydj7czpaf0u6nD2OX8x7bon2c
iXXyrHkWTq/RpSw5SLG+J7VZccVsDpafXyxnfBhMVTzBZLVWMhiLcxVJvQpyaDSJQ5qc8XAILwoI
HzIyzMwDd4R445IPYode5jleukwos5IRjpDegaIcgvPZJ5xbZzOHN+y6q4q9R9/CMbaiT5R1fx35
ZDQniq2vuHcOpDjWlK9hcTri6a23UCm6DetI06y0KyhYTlzn0wrL7pjQU7gJgkW85BCXcSaNfrEV
ioAI4QdntfRRj3Lc54ek6OQ+mtL8NbRikrY8Qbe0uaPnQ5a28YctGn9PBNY6igYvrkmnjrKemutj
XbJtM53zjvacKGaLqn4LR9d+9qTt3FzLwc5pBn2i0iDZ8WOcX53BiKcCk/gXyw7WAoPUwx7mUHbN
FNd3e2nGX47jVEeZe+nPZnazHf3eSJ7GVpfKCiUKhOwO7jzAdBrj7sBJGx51VjDQuqSDQPtET/NC
KsSBE7pO+57CQsA2l8mOxwviwEwbQVARFEy86SWcZP5pYxpiKs2nrRP347aP++6kUnYXaRh9OGl3
BZT0KzFVQiknxG0jGLxJK9J/UQ7OgeUbVdk9kZY8Wth5TkYd4j4ANeLa9oldaHUIVW8uSdw4V2kq
7xzozEINJcsydWn6huirDxql5BRZHlD/YEwuTt4Er7Gw3Ls5Tzgskik7NsA9fnpuXl8KqimWtRyr
AOl77C6iq8PHkjr2Y1mLcl9bxChiZ2K6q5MqPdF/xRiTp9N0t3iq3Tbo2a8FGJFLPiCHM9lwJwkM
sjHKgar3dWxBPe4GzzLA9EgFa9PX74thpIi84sY7ulVGIwOcA4/AUz4Lg5u5pT+qzOszGnj5h4XZ
eBeGVv5jHgpyLvWtmsYDvoBfimJWopWT/xFQYbvPZRADcsArMTW2PEaCcT1OsomH2ap+gYcFV8hX
nVxyOmhAkxs4JpEV6F1WmhB4w+C+hMOIPdVNs+2o3JtF08m2yNPpHfq5eRbccY92R6+XnaPgFhQX
DysbpOKG9hf7t2X1HlkBXZPuaqx16GTs/tuRvJClxjsxGsRgAAJmo13tgrvoeZ8H/Z+4TWJMIlG9
nUpFzJukCzS7WT5MQ9A8tzwJnLJN9+DJWNyXadgCjhzY8AXK02uv9cYbayGKJbV6svMuiarE0atv
cogdT29+PzZ3wm/kadJe+DzmNTPphKKNj5oDQ4Ygl5KGhLzJ2IwugeTWjtOSkbaVj0zJ3Y54cvdi
sdsggUEsiLy1Sz6yG44BDSRXOgtQM6KmewFexkogv+HHmr7c+BaH9xanwwd4juyrlM7fFHjowXGe
m2eca9NHTm/Vlwrdst3GnlL3Q1ksL+ws54MdF8tDuwzpDx2o/DoU+TFh7/CLlsaBlsYhOTbERw9e
mCosH1HjnEQ6TCwjCfek+JBxTMZ1pb9oPubECpD3Dl7vtXctIflXYgViVbVtc8wpQ91NvE5BhNBG
WI4Uezheg3Fm6SJkjhZ5rZnt8Rmin8e3XpqL0y/tFsdueY69JnoNAwrsnbmEzOBhO0psJg/TefOp
761ij6GMjUY5NhTKlvl3XlcEyy1PXKIkDnZx4gU/stxb7jvo11C7QVew/mdJvx4w0riUaDGvbIsh
yaKVZ0Ziicts2b+Z0NuHxPMsCJu3Khfyh8491+d0XzOPu8QdenCrYvT6rZc2pLsmdEvMxng493jW
k3cHcfFu1FWwrbOC1Kw/YZW7GW0p3JF5tuusXg9XpjtS03LU5XvZdooLeYtW1FmO88IWzyEnFxUY
usoap+HUVek5TBrnQIAjPk/NQgZ7cMh0rQzIA4/1KfsQNbrEg63Qa5jhl8Z+DzFnXbVlj3vAL9aG
78uh78cCQhLeHuF11Uof7L2dAyrpJW6UzLM4zrRwn41yU1aarvvCa6C6z4mW7Tstx9+2btu9y9al
3dU2NqRVy1adxE9oP48KICqh19uHpuY8+HIiWK15oqEweKCPQObaE1doU5j+Z1OkXXHo0yp4t8jN
/2hcVtzC96bXZJ7H56Bht4r1DchkujQR3BGBqjMWlgYzrcX7XMQ+YcreOblLkt9xLvbvdpF5+9Iu
uK8ApJdP7dTiZLPJknyBeMdDjrFJYPjx0kciDvHRyyd1cQSB5KKX+MyqCfFjMFH84vCqIN9Msv9H
Pec1t9mhbHYmz+S3b2GhGJOC7aesh5e4Jaeul8m/q4Ax4JEAgrxSSZkfqTtPVmM/jRRomgR2tdO1
1M1Y6alIKwuD9+g+d7lNhr+i6CLaw6qsi41w1PLEnNZ84B7ITxKPGLJ9PI+/l6VpHuOljcj0G3oo
Mjt7YW+NC30pnJDcn1nsQwC+ZpdnUB1WSkeSnJgdkdDqKjylIawSLhdpEd9UUVCyFoLZ3oG582pq
xR3BOOEuaKZxk1AoiVs+0kf0DH0YFdtBSunqbEWUq0GcqPJrn3XJg16W5WTi2f7hWaSRxmpKjqFR
9nkoRvDSHv6yDpTuuemajGcuKQ4mnfX9bIJyTX9RdeK1PR/ESNfNkiV4Zhjy3oSbB3yxzrThCldv
+nrSuzZr/O0cjjwDrFyCq4y99ndV5c0fTsvlCddKdfEBeBKG4EfOzWBsHxWhPfgxbXGs/XTM8EkM
yHNkDmfkxro4IXnEdB8PFodkz0aFIy9VlAdOeR+c3U4UjxN01KeBHUy6ngW2i5yJp11hcXB4efj0
rDtFbf3mgAWGYfVdxCUJyofekknjAolZ3EHGEiFL28F0zU9fjdnXUtn1pR2G4iEL++FAFlP8slXX
DhsYqiMAy8zP3heO2HfBvoQLaD5iYuu95hhkiX62PVGDyZqr6a0cWxvbRqcgu09Rb/9egnFuTmlf
dt6G3+pgrXTtEnyyQwF8uvGCP3mRCXu1TImt1i6+BZCRTdF1azMm/Tv+/YUmEVBXzYbHyjvXUDiv
wAUiSAXeIu7DIMELzhEbEh3N+bh2xo7OA34R2PhAXvWG0ofmxZJ59eh5tvhAyuxDpkIH72PlD8AB
2slFw2qbxdrVFO28IKbB/Na+iwXDI7rGnMimP6mCJ6uZDS0ASmCynZCDzuRUyObmrX0wtsuAGWYy
2Fv5HIM2TQM4WqhD67Yrqp+9FUzPY9hmuJFNgJiStAkyymI1v2J7GplegynbjAseWegw6OQee0Qm
Aq0Tua9Giiq7ISYjZ7szFRswIs7ZOPNDFkazb2mrNGEtYgufEIywpnZFZR+hY/xa8ujb/GErfxza
k3Zdek7ygGZ70FzwNVasxkR69Ai172djV/cjSY+3sRol/nKvfbRrwkld73xSUGdhbdLqrZKRj+AU
2aswjiVP9GL8jY7bjDheL0liDUgUZ8Vt3l9hWsg+3KicarxU1FitYWWTPo5vZdqKBQgBRgLx0GjZ
MpmmrPei9MXr7XcM8Czr0KzjnoKZPMxRcoI0Kj87+m6oC8jyS8nOfq1gK18xjgRn0fBxHvjnbibQ
4Vpop/qa6y776vo+PBRNo8+cUJKdTWc/8Z4DkjPjbmd5McxPfKt8fPpqTJ6R8YK7OnWBYbEBch74
Tn2+Qn9urnShijUaKzyxRWdogQMl199BUTjlPuUNjlRVyemUULUqbvZ+9SosZMjYMEW0Ux8cMWfn
JHICUZ/N4PdnCYPoobVpUdy0aZWc3DSQb0FlJ48kmep9WHvmd6kCoOpWmRxKhjvcUy2t29TbUegM
k3Aw/TZAyYanmhKlDIvI+xkug7krxrQlfuJkgglz8R0EWDdhwPN9LuYgbuW0tUb3RrhwhrOhsx2A
LcTeD5xDOQKe6ADI2hE9QDZn+YJynMmnvo14beCFmyFPYYDGBGcp+SIKsZCEpzDhsATImessGeGV
4VbMv906LdfGYTtq1G2lKzibHlU5jsT9opliN6odwI72mQdTANdNsawrz5uOdVZhPJ/oFPgyqSqv
lBt8tkjUrxB9qf/h/264y8jfjT90p2RaMFgtJJv2ACezx6bhhpOnonue/BFL7+jkhxon7vdUF+6f
3AT6lXetd1HpOH1EuoRYpVM7fgZKoml3YLFMkxha2O2WCQ08vV1AgUYH30TJBxhsVvmyVMWwEF+N
+p3TpbUPnGi+Z8LnLu2XJ1bs+U9mEZK2wEZvAbWOD3TVFY9DNEce7/Rh3rfYhV8qpymu4dDLK+9D
bnhhDIMnDXxvP3glaiQRg2GPJIPbx+KRvsvdkZGGXB07AhFJHEzkjSBe4IyfWb8GPMPZcpWBdk4A
I9wX4mOUCPWxwsfcEzTPHdkjWlUz7+FUoZPqRMMfhCRZrAL0RwivjXrA6RjezSSef7RD5K2H0mtJ
xEdj9OjaBZG+sU2nR1s66gnCSfzsWv70gBkh+LmMs/4ccORxa8rSgySd+HsyEbZ9MZSfesmQC4YZ
bUYbvVz1EBIDEPV4RD3pkNYTH4WG1/Vbp6Zy2rTRRJ7RVdjJ0NbpKTZl8Vb6NRG8gR+TFfHGDnW9
bOaxN9vCtRCmmyzwHxhZ2WYaDw7GoBWslUHHBs+wZx6B1qhgRRyxOwky63dJpVku0rDxXuGjPNRF
X56axa/JknbcN5yuwUUJ5rlIk/Zlzpvw0ocq5AqsW/tUhbLk9uuogyFkOPOGCjyc7M3AZ7CvzlWr
qGUMxqDcRpZT/siA7aK2qngvfF+9orwXkjKTMT8WfjXeoePMFxxMLSJIEG+iKl4OoSUrJMJ4oFZM
V1WxrSz8CW0wgpbEk37ge65OI3Zz9r30PY5FT8xnMrNrUzrpseYVbDR4v0CPGJp0eclh5T41Gq4g
+q04xKNb1iu/t21EuQaMz22MQdABAD706XSH1DMeYhMtT3hiym0YJc4zo8Z4386FfnKaG2vHn51w
VUdJ9OyWMn7PYif6DiYqn+PbV4GWQjCTwtjinQOLdIPGS34Qrp8cJinid4wM82mCQ3Wu2dptyLOg
MhFLPOYjxWT4pusN7578wFtivCQmMccaijndgmlRHwcb1zGO1IA7h+RitotSZ3604tG5GKQONIJ5
fkbBJLxulpmlA8e9C67DLkgUaTzvZdVEiHWuu/yQxmflo5coPuHhm94LNZcpM/EkP7juolKKZoJJ
EYdESN2ab7n3R/cpadqS12meoN00QrGChiC1EjaaaGZa1ld9ZB5owwoDyIazfe6zvPiuHW94rirY
KZM7J/dt3OKQJHWnDqrH2+e2QfDHgbmPYpCI6tWdIq6UxPhOPuoItgoubivpMDjjjG/9Z0XW9uC3
OB42mSf0fdpOzpeoBm8LUg2YeEXiaeWH0iIcFuTrMJQdYXZDTZDB2UBkssCFDUUhR3osc/iAFCWc
2fwyFTWYfLlgoxQ8+BhGj74orDs/c380vRqwWXrIEnxjQfGUxrTUw9qen6pEPrt27sIgw5av2UMc
XS6qW0HOEgBEOb3KNoP9sahgA8YyXYtwhGaQlHpjL6Z4j/OGVVdrJdkHoQoaquMyH3doIN2tthFp
zJIW9hHb88+DQ4BQLk5H2DKxzrCD4crf0rYLKfZnkqPgoGe33OTo2WyabNN9F0WJCbpOxfPS0nwy
UBIDxY+EcmOLaGfnlbpf8mpet4qFxDx0/4u689iRHcuy7K80cpx8IO+lHGQPTEs3cy0mhD8X1OSl
Fl9fiy+iMzOiColKoAZdk0BE4Alzd4p79tl7bUdnKGixVyB/uJu0sjRoFChwFVvvufImIZVELNMN
Im2bo2/d10R4DmA062MUSqZaBEcfpyRW0O8pNONLVkzeZaApbckNF207rbW57OK2uuiZkpecqJiz
nGxXe+z8sSZpTSfMSzNa/gG0FQL1X13ERoLh6cjGsQcaW85y9mD56WvSAh5HF+YInce0AXk+r0C7
pAJ+6XJlPRliLG9NKxQnW+s4L//7nsP/hptw+1XcvGdf9Z8th/8fmgkRIFiu2LpHZyv/IqT8lwzs
0/vne/IHT+F/+Qf8bjHUf0jh2hgJsXtJakRw1PVfdfO3vzjihyUNHZefZ/IvAnvf7w5D6fygzM0w
HZcGBfe33/O7w1CKH3w6CKW6lB4YN9P5tyyGfHEY9v7RkKAJ/hbTFPOf84d6NzOlaNZImnCXMtdu
Wj49gaE8lZhmayjEpWGjMk8gg674WN3tyK++jLqG+GVhn1deCF+lVSPeq1GxHapyl5uZ9X190muV
fao486jsMod8N4VDx2M17uWXTgrnOVNxfevQDw3LOc4YL6RDEr6ERRXQg5QBXtrGFVSSBf1zkQRw
zYDBy6Gw2rtaWPLAJtTfDDxGdlMFT8OxwaWutawJjknS618cYImky7Qzb/px3peFo4yPWjRhpMyU
2TfLnPeTtwkJ9gfgM3K89K0CL3TAPWTfOdyYxOYsmeyHzM92E8xAnQpB1qbIYSVFNIFpjMPSj4vg
4uW9Ojlsoj4rki/pxgtNVnHSrOKIOqQAG5KXNFjAiHsUnDRl9xEztB083DOHNAvbRxW0JtDJSNxn
0tcfTLMqbzUnD67shvItK5JmWfeOxyZLYbXSB5JgUToip/Rm/D0WVrmm2kvR+EBceA4KszQKRBt+
6C2PaMpdm1RsUnhy7SJL6OVVmi2/c9dL1nGaAG2m7pA3TM9ohFqulR8iqfUX2r3hGRU9SetFmXrT
E16F4JGzBL8q4Oh+y5cf3VaMma+9xjFmGUVGhVu6xuPERNY/hiOdlfXQD3s4MCHzXO/ojy56O7ZM
mwPFui9F8zL6oX0XAxbdqqxNV67eWZthKocjYmd9TcN5ZcaEHo+87AztKZZJc4pzjlaLBhF6a3Nc
XGe9RfnsCLgYYHVdRK8e4tFrWEyCWXLu94pk6OJ8kP4z6LPhweqKHkaEOceyXexwS+pl3HOhKpvQ
RNmx/7DyZCQ5aGSedWOT0LiMKeSJJQF6MnlWUgHri+xa04/9xFYIdzmpuXXc0eBAbGNyvthVUj7v
kydjPs5iS23njhuDeG02p2eIhb1NeVkcaRirsfNFQ34RFDeXmEoFJ1/OexnQZ5cN2lKTnq8tCNBA
uWm7lk9b8yiBOe+KCZ2f72dM2QGZuQXeJv+bFJ0zHiD++MB3a3UzpdEEgJb9mH1mgUv5lEIxiXcK
18Sj5sLz2PZjjps1Ue0X7LVx2FLA3j0zI+Y+DQ0D/ciOCvJ+FyIpajsLB9mNoQHxW3dt670hBmfG
KQY89O7FmndvDiSOOtMAlh5GIWmeyTtNSRisS8Hu16DJZ9PN+uQQJL7LmiJ0th12taUuHdbgKXli
WkcQXSi8WMad+RHp2W2eldBa0JzCwkLQ9oaCitNyPLvCCNZuP77zxYS8vjMVfGo+ol2o6ykKT6Rv
NF6HK4zQcItzPlNqpFeZC3WAm1XDu3TACMoufAsYILYFtDPCITX8zZ5BOUM1paqOnYFiBhvmEAoM
XdwbvzruIxxbRlMm60xPAMkQDVeaxmPTLNQJKcNelZYtiJYWFxrmkjX0sddEVuXOR0XcFJFqCLoP
1lYoExrVdKYaa8f4XSzJ2ZIuszuQDtaQfAUarc/sK8GvcY86NeenfhTRkvjrHZO5zVg91CeknWAJ
UykjZ2JfqevmarebCzucCcfIbM/LLSjPIL9Z2Jlhfa6NRKxMYaMNQq3bZ3Y5bFVYy3VfzWdTqy+w
cBKCoipW7gvB+gDlqNXXQWZ9t7jUKklEL+mHU1ebF8P1VlZrHqZfUyVigRG51z5q6axvtlrewfZH
hm4SB8fQRO7HvXVGfCUNVbGDUC+VF36yCrlh+bwcXVjsg0UhXR0eWIo8IILxdDAJdFGlS/8T8oFa
5InjbsC0vAjym52bl2uLG6hxh1sDp1sxqp3RHIEusvONdpWQWMlnnkSqe0hrPPR0uS1LHq5us7Ra
565ka92P2SYwsPg54Y6A1czgqp6kG55nYEKA9sPtvvC1gwPPmk2+myeAmKNVZdz59pOy+dIGdxsl
+YApwNhMgY17nLm8XFnwEfDNNoeab2zvlStMLgfLQayrey5S5u2cq+RoMdamIfzXIEx2dVXAegT7
v57MmdLwYjkpLEwtuERUzLkAVEIFFiohAnSTjUdaDpdaJVBQt2lQXhLPfWGQauAGvQm/xn9XYsKr
BlXf8Yq+LSrMT325k7IkCO5l5iLrSZSlDrDlsu0WfghXioYYRCP2SlHefmdxwjZi/rm8pc4Mf62i
gfVVTyJOhLiRGsO4EC1lCaf4+rKJuE6bEbxFhXDWLSvVZdb4BTsoIz26VsVwxtgEnwP4fY4asASr
oq+BoSY4HXyJrj6mH3aol5AeBrbIIyRMv4zbs2VCocWgCkrYDoq9o2ufPHfwkuBVXmidFyz46f3M
s36kJ61dD5Y+lvgMlXqpY5+fW2t6jI/Yptt30ejjWc/w0bYOSBwPpZ25Rzfit1pVw89pKsI70wUY
aPG9OUCVHyDE5+Vz56FrMgH53Z7ddP5SFKGzZtmFm6RP2/sGchhlOw1cF0ITiJo20MijbXQk7iYI
B2+05uhHsBssvrKySZ9z1uMPRjJBU9Zca4TwkRQUq9POQD9GJCeyvWbVMNJwwYTVzqnBqC7xL2D+
TOzyo1WUdy3gZ/YvcTLq+V7qBq1HvDKmbDka1FlxGWUezaB913+xESp+poRdHhoT1yA/hoJ70u2q
+tkoTPVilX3vLXIxJp+9z9e5cWOnuithd1ck70Z8Ml7gtxts1AqLtYz3LBfi5G4SsoluQ8MK52bO
QeEqjlmokkdHcaEvuSjuAiN0x8eYLYGzqfSxlhdVquqcJrn1KtM4BctXoXXWfZ6ewyKpX4cwCL+R
gtSZNWpxxzSfHGI7c1aBMHiMO2nibmOyheEyDbjI/NFg3xigz+zMnPFtpcFHmJV8UWFkxo1LRsPx
kpJoSBFtBi8yT70qqTuq+FwVggguh3taTRUW7xQyJIuEuzYFwiaKRu50JcOtWWkJhDrH/hp5vH1L
Ol9PYzIRV4tdWdOoUXjTodHj/pEIRRCQy+zK28Qk34341Vn9thWGdcIAJYwlL/2MNHw+cNbxlVWo
hT64mLv0zI32U9PMXdl9oN/K2hbPLmlUjhL4U4gTZGF0JTCSvoHzAgnZ0R2yVawH1rJ0uTnQVfRv
L3FrUojJtM5Vb+xTU4S7Mg/9bYLx/W1UIZbFoBKgTobM3kvQCi9I9XhE+jwYLyqwp/04YSFfmKaZ
XKsutzaCG/gdvSYnThlR5MGIyaM/YNlJgLGL7tiKhbRaab72ZQxBMS6hXSI7kwwwvAUiqrxUhgP/
1OzUKx7kkjC8SNR54gdxbAk0sa5Iu/ySR7W4rUdWtgshgu6ezHhwb2ape4d43J+Usg1+qNQ/XEGO
DnMmBaeDBsQE3k5LP+3IEe5Y9BQp6bkebfu2m04Fm4oXo+EqXJjkZt7GppWMLG14ygEaf6CPWvj4
TEv/woEQb3HjebelqAkcBYa62o0N75WtablMpqrm/QIuazDG7hxg1gIuRfs5a4XqcbKE80aQIh6X
BeucR9hU3DVWj93DD8vwkvmapNVBOUQZUsM9Uc9TcA02Bg+kom1fO3PkQdKV7r1m0uwOb8QPXjM1
mtywCmVGQ4R40zJiIotCa4sb5cX2NnSVc6kJY65UQhN76sLIWUSRZd84Ac1eHi4caNWWxFedTFbd
oIu6zQOLXDTduOZUvSJngymQ7/N4i85AOne0+qeJSBoCTJ69UzLCosBAnL1ri6l/smTu3PlVQxmY
KGWw9QLRnwyiN8mKYp7qNqqwTS7aWnA8N9rWAGRfDE1KXjusooMT88m3bcOOCyHGC8ZVprmDtm5G
33lIsATcJ0RCm4Wcck44QTMVB+k4HMDCrqsggHp+cx8FDo+2wmSrt8LJU4VLd9IhKraoaOyUAc29
9tgI0MA7b6Lk0PSHQ0RYr1hZjR3uawOVdVmIqHkPOAALRgvXuEs60CII3q3Jyhrd7wIOuTqbuMnv
ehYQb8ig/Z2QUc3VZIUnM5FkL3C7IKnVVk2bGQcmdFjHDdyWc05Y32dJK4J3S2l9sjI0Bvmra+ER
3vSdZeKZhpcEcsdU7oLL3pV066RwCjiucU6Kx8gAIdxN1ZYVQj1toYXCOwgTN/ruW6J6qxHozGPb
tuInXKXoq+O3NbuB2ukKlyVlc+T1x4LceowTLtLC9Nx0KiSy5I2PGkXC1skv++GaY2asj41e62dZ
uCln1cHArZ75ol3abAzf2V+LO52YSrhmyPC0ZcU0lK4HZbM8qAPsgaCF2Ip4E18QfISy2CAz5MSy
WVkFM/qmeJdeqQR1JUGKXh+Ojy1drwRnTdkuc1X0vMZU5cMmRvxc+lkZXpvBQfTmGOOvRrt26OuM
TP5qqhRYIbpBU4WncppKrt/I5GMYHESfcNdO1bpyy+GGjhyBYZCux6WDZBoTSyGyFU8CCTv3U1zZ
RaLexwCTKG9AH3QNrQppHsAW9UP097QQXFKMReZTV1T8ek5v4bW2KGFe+RoLlLMRR9pDp3Usa61Q
UiUoEE1+NRT5h4Ir72NMWQDytjeCO96CmOXIe3kUSMpsbZiN+wmQvDzpWt0S+qqK92yK25OekPBj
BJPjM4WBaP15Yx54XOkviuDWxoqsdlsZcgRfn5tMfXh/h7PXlYxI7AFXAzTyO9tKgqNfBOO5koTQ
OBAV0bZgv3rj6FO6xlqF39lJY+cY5AZtHZRI7QYmyS1lGyme/oY0WZ1Ub/yU/ffBjanjpFrH3Hit
3j8Gs2kwQHkdFuCPg2OawlDi+e5fx5BtcUSG/+oDNF/nFX4kehbdiiZgx93btkqOwyjkYRhrgVPY
iaxtkejiuawmnt4BZo8aT37LObfUzIveQcBYOv1IP6PB9mzjJi2MVm71XaTVAZDyIa5ps57U/HCF
oTYF+Y63jXkuuEhX+Dn1OWsw4e/up/jZbpL2C3QGUm5c2FfbHsx7XkdyM2nW+FDUFhMP+LxxEcQ2
qz5NwfHhiSj2YhIFRfZG5L/aRuy+xBxY3lwvgCZdtx1cW5pLshuQguFBomBcO4apalG67gjw3NaT
s6XJlkkilDeRmAZaRvM4vlRpyVPP0jONEbV19n4WjDX9HnFzL4Mcd2es9ReAldaHTYnNtWkj45uS
FWI3XswYgYtydh2npWSZaxrPChQjTgIdbzJcWrPdmxnFrpKd3q1FQm4PGpiWAQ5tuwRi055Dk7GS
kzkdNR0YhR8N7Dw5EVlnN/OwexZ8Zxbsubgh81x4VzzP6b1PB9NDE7bUi4+tmpsewt7elAl++1CK
4VwUuMWWMDvZlfMTnPFfZhdfC1N8O04l55l1CnAuW+UE5nRwnpLWrNYdxav5Xcq+9snm9dis4Jk6
6TYycustMeF0/nWqBi+whEh36BzhqjPwDEHp4mmPR0ow90Z5/VhWpQU+CT7k713Iv/cr/iGG/fdw
/G+p7L//5//9b6jb/6uy8myhDGTmf5mXr9r8/QOv5n8Zmf/7H/Cbpu05P0zDEkRppbAMD/H6/2na
nvHDMunapebCcIiP/0PTFt6PueOZIiSTx6JFG+/fU/PC/kFRj7R4hRG292zT/Xc0bWn8MaPumlDC
pT5L7p5jz8WTf6qzzlKsQVL27d7AasaGhwaqnR7EA4UAltZCjusZqpGVOCNpdj8cOpXT5db1yj61
fMHo4K1PiL436jeiMdW19eX0VNFi0oH6okKwToCxL7zIgl5MFr4KlnXqCAW1TKk5/Ckd+E9RaLwk
rcSboULZiwPeDGi8hmhndgcZefBJ1GyCIrRgei8oD/BuqjptxjU5Tn2LdzM+G9GonXPX9+8LWfTY
kcEr3rR+WV7HoXB6QqR2fA0J7D82IdzIRVBn2icttOJghX2zxzbRPNQDI/eyK2KbT8lEuIrjKLok
hGPTZRQE9WtJAv0a8SBNub2G6nEcgv4rwb7i0kTYZ58UA8Gx6GXsX4ZMk6+x8MP3jGbdVU7yEh44
1i5cIxblyDUdkt664PalTc1GpAfiP3xzPGxp9qpRIFddWhGHggk73hJI1J7pOcO2aJbdpaxJ1NAh
6dMhwjeMBSw5EPjwLqKPKpp7pjDmCgKMcKygKhMXtLrN6JTNayeM6EELa/GEF9N/KqeMH3TfAEVb
JHbfPWScB3Y9h76rM5d19kyD0bKxs/xI6iZ8jV005U3W2P6JSyTfGENLz1QQeu2dQtw703kbHC3G
6304CPcK3mTsFhlasQnukjXhstT47AtJ/+w3JS/FtC4D12vw32jmHcOXmXLwbaaXglg9OWov4Q0N
Oar8oMVnuiqyMqt6yHLQdbHqGeRwjT5XHLxPECFmaVfZ0St1WjH5e2R46Ka5iR5cmRFIpZR9DPwY
XNVAbCbB0jDWfURfDqjZPd2WiY3uWQzGNor8gM7imo0lPr20geWftcZ9OCq9SIHKmNW+N5VOyyWN
hu2SFjzU5tgZ4JWQUtPT75QDWLQvobvqFyBPvULYnCTITSIzIexpnDSQ9tJiNQQdmlQksks12OOF
M6NDksDP3sNpoGQM2n/9M3PCzrgQmwi6xWhIuTTnmL/hI+EpSAXfIDl8NC1ATnXLkoixpyP+5Ate
UQaBfIJny9w3KYaj82apASRd2ByGNqUVT8UCmhapPlyc3grLx3hnczpGuSOQmSyEHVfHkivrK6E/
AOxAUN9Rj9Mi4E/Jmiuw3TMOQ2qaQpZZGWr1PmmdaoX+6B61TNE/lsLA7yrMgbjA5HJSrXfGNmYs
cjrxTlXA1T35XvLR0EC6dc08e2bMzG/0Qo83U+PVd1ZXBxdMFP0aQ0LwAOQhf8da6aywnJbvPV6I
l7BKL4Uc/DnGqPUHKwthDLv0sVFJZ695IOdL0ucSuBOaDEyCn1Wd12+eDBL2VplevmF4mAgm1t2n
blXjanbCXPhAjD+dCc6CvTGO9piuLtq8uVClLi9lpPlHmeIEZiXH1IidV1sFY+y+RY6svgPfjT9b
AvLfVTfVdHdV7D04Qaj0hb22d8RjkeHXsNVPMjSgipowuAgry5/7yuyOyCgoW1bSffuhjgfIH7oN
GbccA0dMKIY88DrSOyjMo1W6C48U4iEwhnyP31iQ2YMFW3R1ke1MvyoYznIOwxw4gKfJRHvkL6Q/
iXbqG9sKmnVdimjthZb1gdtz2OtIDKBbfcmKjPhHY5gRICvpHyDLDquiwpkosK99dm08bnTi99jE
qa+/8VkTEKXWSTs7hfWqUkN/LFPduFX4cOYegbLnIexEh9Kfpj2HquSE+a3YpNR9bRgP83tmctJc
//RK/v1o8gcizLyH/qdt7X96tck/41emFItYWjgYnVloLfMm8A4uxNsbn6SgtfAlr+3lkHW93FAI
PDx6ocSAkKa4AqhrZ43Dj7sB1DbkSH4sQmON/UzmNAdr8uKc4k7SreTwPbGVzlxKoKhA31Mji50S
RXppmFrz2aeOzmSZkcUINYOybpOdGt+W4E2kgHaJzuEYiTSV3dqaGJ/cIJm2tWJ108ve35qYgdJF
llYFZGrYeJ4j9SP4ZPveDZ1umTjYcSCbRJStJTmRYxF3G7ax2s+5uEyu5ZhygBVBtKcXsf5QnFQX
UyaqtZuU2H0pxoXT3FmlUWDHDXJ3l4ddMQcQLVkbQLtlcml5TuG6FzC6ccUpO/9kAdnjVTMavSLX
phG8Gt8kRXa05kxF26NZFBRAJHAQjXXIdnKfGJpJC3HodzZgOqexkh3bHVssJSt0rOglCTAsRvOW
pcr1FQNq8lGQst3rDd1xFIcxwBDUqH9iFKViQmC5goPir53KamYbZUfj5PwtUXFoHHVIr7cZzu0j
mAH9p2PH0RadNzn3aEdbevCch9721RF+F1RFgR2c439JJNiCBjICwRCubn9qtWbvpjFUe82lVmec
9ORoTrxEhrk+pNeqG18begjJjr80LAhwZWF8A1IRzw4/kqM2DKQ5fr2oDAgNq3h+e2Xze4yshGi3
vJRDmlUKg3xRLyrrjhwnb0He0JTIe5MwvtWv9yRzUD3PC/P7U+8TEDtDN+8m6T70z8nIaGQRNtWW
//rGQXP7043jGYZr67qrQ38SSMV/YikBZilBq9MQ4Yq6a1boOriSmqgYL8QT5GNfUIiq2CAnLLcK
EItOYLxg3MofcnYo6ypMjU+cWmxf6VqGKU8aBpx1gheCPKHtY8IzertZFnAVqLTSe/rjwKbgCRYt
m5tF7hrh3mozt78MFF9gwU0Q1WoeYHderFeKQyLpreCkosmlaqlNrk1pAZTkKVwRSJMg9xFiqmFj
KM5gSxLGvOMc1XksUjzYwtGcZICOQVc2qbtVobRPnFgI3hUIQ/zhw84aKAX2xq6nhJOINs+QYBmg
qz31gCSNhalP4tAacbzkwjA3PhGKRW7YYO4xNMygoWncuXalFRnJH3hEW92DhEybwySdc1CLANC/
B8LAyLFq1rUw98jz+LO0VMNgqiZilxjNjhkbgCvtIxF+8BbiOYVMk6ygPUbKIkdZgq5o267eYYO2
TlFWqatbGfZjrim56qSLITJwolVf9ODjmJPXQrfHq9srAVe0mY/BKsMM5/O303gMpNT16iX75O6N
cltqwVtUW3qVAnGHyc59yLjFdpru8/0zccuOxoiSHsFUOZQVLII6Hu2rycnw2jlSe+8RGp9Cmmlu
+l5r6dsLxtsiLKtvJo32xqOCO8LXXSefpu1DSuJEAC78Mx3Zr6QUs7YLQDKeyf3aWTdqUvBxnRTX
abZsfJwD985I2+zNOD/KekNEbAb0LntTFlrqYWjxUSx0DkzhSkIvIb2NLxlddX60Am6d3rlZI4eg
XQn9y4LICqNoiIJ0W/96ltvzY9389YRXvx72GtCwGYia3PW/XgRcYLwUvF8viOTXy8L99eIoi3F4
7H+9ThTABW7WampLGIVjcIPhxjvYv15Dien6t7mqphdTN2AuFDYKSFw31BPOginsfrwPCZnlRZEJ
69qOvV/uKSNxh3XfGvmTDSfqPAWJCUXAbu9AMHsvbS2NB1sCJG+p8jtPWoJmIfUqv0f+mUu93PEI
NVRbumWEm2MyU/1gs+068lBkU2wnZUsSm3JC08CjmRbYIABl9v0OakhxNLK+3FuhiSaMGustg7Yc
bjEv4FFQrUZrN1J2PJNALaKg4/BWyRF/pM9sEC7ol8veqQOhLmrMAMan4UwHF6i8EJI4BOtsazxw
m5mAi7Cwmyi+iwyfzra6HB4MHFGnmCMID95c0Ok95Ya1G7AwRas4HMXS1Fk/LSzpyFsE/TRbSmuE
Xl6Zdphi/olqc2cOzfimu5V204OlpaqLgltmEh0yPvnz8my2Tr/C6RN/xkKR59ebmqqEXKeTalIh
CTPH1sOTqHNgSYCcGCeUVs2WckcXr9hRs3s16NWjXmEh3ChgNeEqZnkMpi3hi4to2vpmE5a/gvsY
0lXhY6FcwKGZmDBlq8MyNfvwJ8k1QTtS43hvlLBZH2mCHnSk3dPKjyM+fgXA3GFVl0yh+wqsAsjb
BHWiw5/SOryK8XpawaA95rWFOGzn7k8Gmebe7SyFaOkkxAhkBax5Xc6jcuTp3LsJSme/zILJHzct
rRFiP1gQ9SO8CuA/VEZvBSCu12FKte+mNTG/QDnVKRXgWZKtOP5253LK29cplPJngCWm3pgxv+OQ
1310l3NHeZskdIJ9UnsKYnsWkG6lHKOxlwlOrr1PjS/ZoCxyP6yUMMJSy4dsrZlhd2dURnhhQUcE
odEAF6+ScGqOgNC9Cy5c764KRX5jsmkiKYG9aZ3PVsU1BBF0BcwxHs1bbtNWS6aL+L0ytZ70P3PY
KiatGQOM463FAzuWK5vLcyblydrFGd6CL0kd6ifnwoVGcB4gpIeFHL+qGUE4x4mbVTlx9Aj4fEkD
4oj3Vg07Th80BNCW7T/Awc7fEux3tGiEZTrNmX6mw37g/yyiqR2zldCkfHVtNb2qQdQvbSnr7yHQ
3WylNYiWaOJx8GQM+gyHA+dKR0yrWdqpbgEAExYN2MH01WywwkcV+eep9QUhslbrkIkrt7/JAa1e
EqOELtR35GfIONVhuNRZlXJQqnR5U6YYPZbGINN9YFPkt51ajxSSoHPEuZTUz1GRYeZImZxBsROP
ebVvS7240Y1kxvs6dCKYlckSHFoF7/uwJhSw8EptuGZShFtjyOonQETNZ4AoQBTZH4ho1m2KqjJy
E74zgneLltYyZ4mAVK74QgTBOKt3aOuIx6egj1OaySYNAdnzVNwuSCJjOMq6hEGm5A4aqXOd5IqV
UbmPp7Z5oFUmNkC6IpRQXCwpwZOqgQODkZmUgTls09ImYWJWkYTFl/KHGQIKYEM/YUICb34a4YNC
H+AhSZzOQXLaRBnBjaXCLN6tO1BJ0XYozXGX606B0cazoWirUBRrXjL9qtIx/y0UocWPqZqA4bsu
dg3OstOw8HKb5pCMJPfOHxILRG1o6nigzZgydIkVQB0MVONp5ZvF+KY8DhF6G2ePAx74LyvpXWYm
L3+2cF88GWZpvEvhpI+9rhn7gmXJtrZHe40soNDrMaK4hgKUrSB8xxtY+jbLP07sPzuu70MQtjUp
+tgsuPMd68NkBdoubE9ZRP4rik/JSu5RwQhFkiLXb9I+MFfcrZSGeZDOmC0hlXDkjhMYOEosSgbe
OwfI24rsIOnDoKaKY0a8fHb8ZH9OruUwveqAq1IE64esHVqm+pD9SWrzpOcxy5Is1a2Dj5P0Wdgc
ljvWZVuGW7pECtehBNbTKYgLu9iaW+oE+oWRpo9aLr07KxbOjSp7teNzlxgMdem9hS00Mpugf7Lt
2C6vfChvJ/yYxVdYZ8xhLJcldnlANOexcsWjWVUeWHUr+ijR8LZdknoXTirFz2aYaKZKx6lBDAl9
TBOm6Z1aejvmiTt9i2Wfn8OcGhXhpfXOK9y8XRG29347j/9Pi+z/iyzkkqnin2aS1Xvz/n++8iZq
xtkE/7e/LCLw0X/5/X/tP//2l99+w+8ecfcHIouF8u0BehX6P/R0V2L31h1hs6m2pGVY/8DQCueH
BfLdmy3iHlL3PPL8bhIX5g9+Bys8qRPXcYx/j0MrLOePirpDAtV1JTwVE8M5rBxrNpF/vHMxBzO3
9q9lZ6d17mVyO9RUovf9xs1Gl+SdOa0m8NAYEdpTilpmaATGoUbTS59rNGHloKN650ogMTnMjRSd
PbJNjiQYxHzGLwFvI5STFTd2wpG+c3uMsnMyqahsyhwsfC9YtY9ZqYYj56t1mAbGOX2Mdp0k6qnK
gFtahbtCNuFCGCKdt5MbTelkh/rxQjizXxG8mW7GBgXYjr9QO61HlYlPAQ6sCea0kz19QQO3j6ov
nOOoeM3qEQuz1tvx0uEfw/gzoXxyB7sV3x5krIgQ0gLTKwXSXkLyQu1s0vusG/WbVmvgiU2ZdZUB
rdZ++ewRsCYnxgyG/le4MBA9rPS4begLmTUL/5iTcdqxes+WbiVPrTnmz1QY3HbTjRG2+hVtkae2
T7dH0GeX1kzSpQ81bpPYQ0rNlCT3psdnjwjfFgydYM1BXhIsYa7XxprWmQ7Rty+PnpOe0gGizxh1
q7KEoGK35K98hZ8vDJt4SxSm+8UPXYueHJptTsEuYamHfuwGB2hE8WoYIXmhO4Yn5Sj8k7xa8QC1
cDkj/atvbLWl8K5emCS4TwMVzEjiDvs+JzK3mob7RanA2mZotlCa4ivH525VKdogUxvcCrnQk+V7
myLz9Su4f+OK5+8jA4q/thtzV2YYkPthotNGGNtxJAxb+iOEQ7yMB6Vn5AwJgJ6hgCANE91eptU4
IiCplySK2o0ctfuhiMstFFp/xZONwcRLjI2UZrwbwPsu8FgB6x7G5EYr0k9RlCPQkYl/WPX3aMXj
qYwZYfx6EyqjPFkxB/7OKbpTjysvjPEPROS1t2mGaOtCyGlG8D4+Lk8ba+0qS5MEdi30+ChPwn0D
am1hO+ZPOxn4DEzhs8zUHwdIsAki6kb5LU7mimLmcTJhxvtArTw3cBbC5EjV2iTZ7Mq/2Bx/lwbW
H37XRC9ViKe9Ynj1daek3ZPzBiwjqgckAdsxkO0hFPq4Fk5w8oCxbDJWyIQFgDfwimWRS457ZVgj
tVNxBB9N1QYkPnzc0zDd0DsKOR67Ba4+Oi6ZmHNal7i3SZHlWTqdwtzFZyHtAwky3lmFeSp062cw
OvWmC51+o+w4O+MCzcKmXjAp2Byh/GEHjFE7tYWxwvVIIDe3q8+5lyLiOmqGcPxWLdCGKa3faazk
PFbp7RGlv7yJBvszj6kiCmmzumPeeGY+AFZALaPtnf+DujPbcRxZt/MT8YDz4EuJEjXnPN4QlVXV
ZHBmBBkcnv58ahs49oUNGPCNgY3cu3dVV2VKYsQ/rPUtuw6La2pJb+OF43AQuBXvGlQm+kg4Er34
72tlGXtfIEkJy/pXpqR3awe2LVg0z6FD0o4YxFYMgcfGon32fQA7LkAoshUuKPPJN1WXmR31BUEs
CTeZANbAfJU50OPsxhG+0IO7QAqUcP0k4KrA6KedaaC000QKFx5Owo5gCp/xMSOLPcNQ5C4DXKGC
Rm6vAnmdHUbfThGMtB6vd63nsykyIhW7Mt35a7arWdAdhtrsduvCMelRpSKLLPB11iIZScQ82RFh
CRgaMboDftqQ8QFeoALo3H901bxcKtW+mtjxEeH3T03VpuQHQowYqYOOLLOuojWtE7OQ6UwIIum8
rr9VfeUd8nb+VWCdftXkmzWY4O12PE5Np+PJcl9HGkNS21Yf9ERXgjimPQ1IqN6mKvpNoNgCe4qM
GU2+BsKmTp/JvPfC9sk2Qizj9btqvfJ18P40mPVjMZP+BqG73EdlxDLVy/Z1Xf3oiJ2Sl96Bcpz8
u9ZSvJcMlQ454EPMB5I2j2gftQHVGjvlRUWmfjVsPjudxZ6JmKv+e3XM93a+h2g60UTsplXvC1LO
zk1g/S6Ak/Kh6etzqM1Yo+E80hityD/SX2mWdY9Rz+xssLJ4NIc33NDLIVIgczLWlYnsm26nwTvO
iCpRiSMLyuvXArPmypQCCU+4saMhqSLvADTp26BxO0BmIDWvCS5C3sZ8yU8CDuMGwzi3jd+1OwQP
Vw+3wYFRAiblvtv2a7ceVEA0X7EdQth5ozbvcwHQmlZLJhz6Xeydrsn0Y6JRYYAb7nySXYgi8qPb
v19GG5obeTorMa5AXQHnVHs1A0qCHTvgN1qol4PJBJeSg1VJFyO26AmhKNRcv5Nk6O6ZJ9l6JFXa
a8t7pdnZNRbrJtKS71JIhCmZebDT8KNXTnlO8/KrbiXp8GHCwqBMwCjWG1BRybpSWGQf5Wj416iY
T7lxnwobhGxIdJ9EOY30RgQxASsty730kLRT9O58T31hpjIQz2qEQiYG/pyXZS+L+R2DO/NLDfC0
CyecsBMvqfm4OGV3CBwahUki/jVmNsSNYZ07KGsgHmrAURhsrbYRr7O+EsapyK/cjosLebyCToJL
PbqlLYjTgczqKHRxFoTO5+rr95TJZVaP6dnoCPcsSvNKBKt5TatHxgD+EZwYEv5xeGruGZn/fgFJ
8AR0ENmf1vlpUcuxnT3IYqVLjqoZHdaII3XaFmJID4XsiPJz8p6Vi92WW6SR3SNpvoSqtvJYGuoL
HMtXo9iQ88RN13+/1CxyC+WLg11Fm6mwdjiJ0KSt+lbKOuDWEgS+m58ofCHgh93zZNfP0kVgLkkG
92yUh2ZZvpiIwRfjbFZIcdiVJO5g+3tYJADVLYfoNh9/XtSe8rsljpyuz+Ujik6d9R4EyLFKd3rp
sANugOoDaF2GxF0E6NQaRVVq7+rsZeWmq4FmksOY5ViM0EIXqfM+L/O0E3yHkym/RzztM7fBhh0m
e9fANjYgho4+oHc69B2z4kOVY17yQUEFqfPGqO4tchqEfS5hZroMXjSJz+ApX1VH7PrYZh+9ieZN
+neaGNy6xnvpRufNIMamLJ+WK1rYD4Ss4saacTdb3vzDNY7wiCnSi4tEcJ8VjkfUrvrEO57G9TQ6
6AKsEKWCVvuSEcPOMF3jhOMXci8UsTc5dppUkHXcDnW1txenPzOkEDfWAP4GdQg/Uen/pD0nhhiA
yC0O0oHum9RSERuOxW4cdSxNNJuTpY87s7kBD9vbA26VsjjlykJ8EWbwBdMSPHxTPQV2dO5T+7IE
xQ/OhH9yfA1sZzwDBFPNZTPaxzuN0jAhn5cFQaNwQa+IPH4hd2MkGZwjr35fA/dqKx9ChTfvBA/O
cwkfE6zaPd4LmjG6SpyJVrbusXdrPhU12+SSYKuwA8xcL0g9WctC9YKLzy4N4hX6M37yglp6JsiO
SRh8bxOY9haW13KCEn1liEQ+9f2L01KRWXb0Zsu/2WxXR46Sc6iq5dLhx+Lz9pTb3fKE/GSNm5Qd
MsnR02Ygb/dZm/0WM6f3V0r5lj0jmO0uNWOax3+/9FH1XRX60QC2cZN+TmLbKJfE9bT1xISLmOZJ
DXuSjb3jYn/JfLV/56S6bKXVp5j1YoNTHPZNK67cuu3djrMtbJuKMOvC4lJaDl3+HKJpU3D0+7lp
Dw4Yzifp1OLcFfqNZ3V+MDs7TQybtayFKZDdx7QQC2EYcPJ5O5QZro/F5ASHykfy+u8/NvBi7trd
bo91qDtxoNQyIIaAxIGe5X6ccT5s5zJ7s3y3vgCBIP2AxFElom9RNwrvAecykF1ONYnnlEne3pEg
RowVeQ9437kevkwN21aY4HaG4hVPhhlbEjwmDSu6oS7bL0Ch9muQyytxmfsJasrWt9cuQTX1XAze
t8SPyeMdkdRWfbarwrMmr33f3KpsOdZ5VcWMMseD35K/awbzfCql+9zWpICldGK4H61hZ6IB5nCf
N4ocv27WLaUwf3/K2nBU6r0kUHqjSNQ+LYIwbL8stoKl8StRcoz1l+5qjt0D2KpwZ8MMPaO8WjMe
cti7jx4nA6mR6ZVCLt1KViixU08P1Cw/ZAX0ZzouhwBx0IkFgDkVgRibCK8K9YJPuMSBH/VswYr0
a8qoTmZnodKqKZlyKpolx2cAkJI4cwOHa07JSfwhRGfD++NEasTyAmaEdJUkyq1Hm1qagnD+x3Wa
j0ZVn+CXdrWalveF+VnhTRdPNt+a+SN9VgEfR/hbmTkcWkhq9L6YFDkmCEm3ZqUcrFUk8PnNVYtI
JbL+Y3tH3uwrxZ4XM6H70DL941bqoaLB3gck9HWTc8kpW9H5Lm/zRDZjYxKpnVqNYoa+Pmhan80q
3d+m6vm89PqzDzKETvQAiwgTfi4457mHmGANfwsvB8GrIU8BVZgOxFEAXnc04WwIiRfxjiuGkGLn
iEq5Puls/key7NtjInhoKzvaMJa+iA6Nx2jjNONqspMqGCCyBepJdbglI2P4GVpZbDEAPLv03JYE
XQZYkOwYV13oryxJrYIS1NsOuk10A9dclHYXZ8Zfz2WiLVfG/7PbohpDQXUdZEXCk0ma07JGSxwA
pjmk09bi87mxDSjiXMuXyfb0FgPOJ0MWbnREyTbWdc/C5FUF2bnwxM5d8h8nzY7FYjUH4WXnqc89
JBncPJ4sT1PqXfqAtDBaTUDr6NU25ph7h9TW/t7VhLVmeXXwneHVxrZ5BgkFcolXkD9XfTVFw2x3
Dsg2nIZXkVnWIUjRiw/RukMLCATQH1vMj5Jpyjxgag3Ah/aXdjKeJnNMaWRCboLGWOImYkpcB9wf
GInNI+S0OIJ0exHNpWd7G/sZIqrFP1jswlhL63bf4zhJMtf5jMjKtCJ5guf9BQ9+OjluZsStIqy2
hSRKlJw77zTuklLkIK708CjCMi5GT8S9Q/UBjhC6je57XuN22DfopWPCcbxNDp4f0y6xiTnqEXaA
xWtm3sSYmzsgiwgbmaOEcvAYtlinTiz3fRy2pchVX6JjA5HZBuZBsEN8mzK76RJhPBot2DU9MquG
JNqZ+1r3Iwuvu+2CKu+MZLM766q+heQP3f8bIIH4crly4QRmWYaLu2jAdxH8ssveIDWdIlXjtOlf
Oo/VEofYclpY7byWaUPXaDHnyo0iIXoTEttdI8DmBjN59mz9tF7sTW53kNrOEvAs5X7IONR1Pf9T
9dZfB4zXNmekge6tCE9TxpQW5VkRmr9yYtaUz6DCGxoTQmZrHgZ4+/i9bZL1snFvzVDSKoVtTgjn
sbHCm0tHTmCg5HcPFTMbvBHEnvXI5KocKAtOhqDzwoNvWxsZ+oS/6ibBrfgPrlSyGWZARY4oj17m
lTGWA5B0LZrSkberzZmjZC4Hca4EWYnErWxFBSBeC//XQC7dPQdty8qjSVgcXzgOspiSf6On+Uti
EMM8693IzQFJ4+vYMDXPCEs73mW8YyNJ9ykGpIXMlYkd9U634YfMl+c5AN8vGJe31aXGwUuDxjCA
5iEFKF1T8PNe4M/EOUNYNYI+c2e1mpsIh7DwhreGZGGeouwLCzHLMfeYgTJQ4T1mxatfVKXu7U6R
RDR3yoFjY06Mj3K9G8hzgHue82FZQbfAn9l06Nu3gcrokmCs7POMWG1ZLI8rn6X8TqTz7xf94i6w
mM1kmtPviaMEfhjzfRGE2JwxvNJoMLN3gOVqle4pG99h9wVJXvgvLc4hdixkOgfTo9ZOf2gjxmGR
GxBI6D2u3pBfhzHgXs30a/Xh5thdUkaE9MRlj+axZVJ7ZOu6t0oOLp3J12yG55lyH8fWkH/Dit+D
33TiGbckr6/7x1Xpd956Hxg5ZmJFgZ9FHeGoFcGPsOEKTHJEFhSaNFcSarziZajLgqeSbeTavtPM
/bUyXqUSd9RWphrcJ/ciHIM/sqf3NPqbn2IjsFpiiTurrjaCCyIbNUw+ZA+IQdQpMqoji3vBEGB8
yOhANhjF2ZZEhntu5uo8KZbsVjYReN0U3t73ahChPtELcwAOpEYmsJkG8EhIIy4co/WxxkTGJBPr
QYCOtnEYQDW2cXZKjJE4T9nE6+oQial4HgYQxVgR68NdWEldjQMp4iEfy2OPBhtesqpRYdmlw+f2
BxUfF0oo9gP47ZZ2wkNO1gr/OBujOg2IxJxa378PLC/8UWLbw+5LZ9DDeTVcoF0SG3OnDDjLsjHW
L8uxv9KQQCgbc9imnrMbFK3dnHVPBkvyQ+BBMRkHyqtcH3Mvh0RkfJuSXTgJixZ4C6Zspr56rYvA
0L1OLSHDrs+KGBJTPc1vs+G+YXF6bmpu6SyYM3anhEgu9F11ltQFIz4GnS7JyeGVPSX7bklc5VTh
nlu7+TZCO8e+c4by0J+dqHpcNYYVrKy7xWnexMCZNhXgRVf21tvaGaJdiGAusdTUJf1MiTlEucan
fJ/Zjnzv0UfgtqCNyUaL9VpfHCv4gmCMaDT60iKnRRgJ9h1gedurdcHQtPUUhmt7YBWbAi7shv65
71lWqz6VsV87L7adGs+C4xY2wfSZRXRzLieuZnw6eNFbJhSFNorRLVrDbWZN36nD8YQfeZbhJwt+
KLe2/eJJ+SQN+8nw2ocG6i8lwXh/7S+ydh6N3mPflRaHu44gArMW+ObbTPO9GZf0wvsIfixTiB0C
/HuwtEr/xW8ZeaB4fNYRt6sgdsbPhmePip1KiFmcmALuESjwCP+YZEJgXiJjR6cpdw0X227t6ulj
4RexHnhgPjOdX9eaZt1tnzsFVrxGuLerc32y7IBtaMB5UrqClEtdXZrKanZ6MjG3t653GYzS2IVI
dPAgpUhqZ/vg5eNjCvrX1YGKC6UQHV1DD6/0SO5GtaRwz8NrYRbjCfgbQxhwWbNAU5o5vwMVdBfm
Sknt9sVxdKqT1cg+CSPUC13HigAqJ9msBzSQEMYMasQpfK9EQYRXmj6Eyh8uLcQ7N6vxM2Mw2xDt
sW/AJO9r8MjQ8GwGz0wAR1nPG0beE+5D85ZZXjyNzaO1ynZrUYioonobi7I94FXkbfBRQtTMTKOg
f2UvhLSmBL9aaVvHKxRAAoCPQY44V7FMRzpto8ysps/aOcmpPA5NxFQQj9YCRe6o7l5JFNKIB7zl
ZLKZJ4kMiAC0EG0PD43MViZdfQeZsMoAV6Dd2rOzHa/d6PL3Vsym+HGpNQM1JEwtNqzuDqykv/CC
L+eJWjoyu+YpHHj8EFv3vUAUOuut8txuL4yG6jolyc9wn4y1jHHg2ZtZpf6GzQYcBsGyaKqoP8PC
JTZ7Nl2Ity3PQ+kfpHIpseqBvC9LbGb+6saSLDiUv1s5+jcRTKNmnSPaKzLWUQPvpMI/xbqh3JeW
fi1s9UfQuF1CWexrYzmGyq53iipm58hpT2lOpEMtMQUsvwPOxoW2YRmN45wjcULzuGVqyQmpy/0s
qnpnoiNPeCu8Gmic4C5EsQqVZPxIzfKnshzy/hAOb23S7BMwjv9gEyU53nVJqu5hmOGgDzZ4Otrr
MtfPXdd67wSvAK4dsWl2ur3ZqMA4eQu5E54ZJSzfKGOYhr0UDXnVwBE7BpxHMBAFyD/ktmwtHmTD
+TzoVMUYIOJMDNEjdesV0dRX5QyJaVkfupT+zmrqU74IwnJZusfDEFHZNA+Lnf028PCzTkdXERQf
1JIIB/jRyrzND1MR7URNcc1lx0St31YEeMZl6HWMm+6R2kQoqP7VDlh0FmlQHoRhfPKxisIHs/En
Djh2gNNBXq33sk6Zl1OZRBJJXYclwMPfzfCcTyM5M8puLrnP2iH3X0akoxt7Fg8TgBLIoiMT4AZj
tO89jcr/Bvwbj7DzZvpeWubm2N0lqVbPx9Q0yMQa8ztBG8M8gZuLCv5Opn1ifYUWlAtmc9fci/An
7AucI3xgtOH+ECnzq5+NJzscvids2ZuRwRPiGznF03RZF53frOi5MnvnUrlcxNC7v93QPgmrm78Y
38BXoBXu3MB9LfNHcgPLBo+TJN6s6Q/gcPK4Y6v5jEnoSZDeu2F34t0kXvXXnMVdWK5vDtXQocvu
L+PcABWM+vXs0kZsbG30G2cZjGcjb/ZlxZFKKXdkExMeA9UmxLlNV+yS8/Xf/8WEdL6Ocvg2hjI7
/NcvZjYKzGhSZBDXQ3Az741RRe2g3fWvT9l7KkRbJ+lIrDd6u+xJ5jrfl/bUQ7pfnaSBoIvE9jzQ
xYGtYtBoKYC6bUtzpEITEeOs9HOaZge7IItVZq8TOvFrs+5Qfdh7G0kdArKmNA+hZBtmD/qjaK0T
cidaQcgYD1FFrqIRrOF2nWyb4RNP57ysM2vkwk6iaWL/q5l4EqcFgvJeeSidH9xakfqH/u4htAHR
GvbDrIrsIsrhOkBfeKgD89LBbr04mfczrFO0H81xH0zTLkg9OyH8ZZ9GTh7bLJSb1ZdbwiYPIzEx
W7SMu6jiWWBavmNQg/+zATtP+heSdRpehwNSdxDQCGXRmFY3NgrrR5wob8VUObcWr8eTyjhB2fa4
erZf/Jo9Fm8CQwz2RbwVww87waPR+NBTkKJUbp0AQgJe6dUEpDGKVXWO3Zzd+q4EHACiaXxRqvzE
kh2Ha1nxyjCNBhj2u1dU7l5Xvy0AguBLEh+zWGxkyO/BZJxglEqPRWeeCqPdth25gL0ctrBZ8sRD
p8v1FBDWTlIOAdBTck91NNvglk9cIsU7tH0ED0477rWpn4y7Zgv9Z8CZSCr6cMZmwNSKxLy4m1+7
znES3G7ZdiQhIYzGtwJiS4IETR9YqSKO6HIA/TidHvHIkfhQ31x/8jbWQnZ9YY6f+VQ+96VWCVu2
a4r8/EDIH7yrbqKorvQp/YWUNt3X5LeQeL020KXBQbSR8xo4K44ATchS8ZJN1rzjuL3Ht4Cd0IMD
xnoa9+6CwbfWL6U3wCIOOtxnmn1mNvJQhrzmxtSxNbDLMnYrp7qsjctGYTTaS7Z63hY3J4sJcaFO
xRoIrmHrMD/a1xlLYKOLDdX+0ugFnxs6Tx0YH7pemoNeTWyEJntrf6GBJJCAAZdHZ1TdcMtTY1Yz
UE+CvcrAeGf7T/PWRdEW/0Xcw73b4NoDn8ypxjDNhBkIkibpaPshWWhwX0u7zWZGJPXMuxaK8dHK
CI8Psua3iEa2r0zPlhBbWc4oVNjc+zZmjw1CabW3BLIKXe+8kpOSYfeUENajtp5lFbsOrN8mZWyE
yndiwjdipw4iprtDnoOuRT9hzv4uKC11+feLIrUqKeuGmRXGqE0LymzT9kQj60KfVqGOlP+KOSzt
beWwTo6y77Fri60tUHzZlbz66rskWvcnC9IT6+BbP0sPSsv4iYAAWJJ292NEDAWUldhyyp/BMpDv
0ezvqqh090qUI+aQL5ExBQH+8MASbG9mstu5qr7r0G1Ei3Ji6qFOyq89QlVZ7IflkCzIV3Hw8t2m
10UP0cuk03+CxU8KptKbyCn9xHQjD8vLj+oJoPMrU+0JCqT58tUcQY7qyaTMmXuST8GWgCQ/3zDQ
skvNw4/3TA2UYU5+RY1cxQKIyLbEkG62EZ+RYn1em/rujq33JvkpeNTQ9fSkQG1G4c9MOWgH+5Z/
XOTIScnUuJwpFGygeHwwenvHMcxECKwLes2ARrX9Nl3zC0NBgMSm/x210RMuXIOxwfAy5fCy5zH7
MDpMHIJcaV7WnaHTP7y0+I5KIwQ1QR4jSZUbl3yLF2FOLrNB19zyfzE7RbHKnY/s17Te1TQYVGLr
n0AiKUeCCh7O8m5KVi+lHzCpH9stMMpsx4Ce0Dw0uOWME6KpDpMMPlf7E2PaD85MfkqQdhvip5j6
yOgWFKwPWAvApVYqmaW6koLrblyNEaNranai8gPv8hAJJmMPeT59ktjWb1tBahMu2jRaiZRYor8j
7dzGFBKjX/5eBt8hmdXMB/1v3QAZEILQOdfYc0rCDjIsHB/+To8+1E99mV370hD608MlKZcJr0T+
kRpMbiX5UpvKk4TUrPyjN2UuI5T0DL/Fi41q+m6Z02xa9RA6jLFqfNRAM1Kf8ELFNgAxEQ6smydK
Juj88Uq5cPdFsTWlvGY9ybsdQ1Q6hEOJcVixlN0SiHMSmXGwfYZKmqRcWIDvfvTmdx4YaORQNsMs
CFyFMDGJ5NlrlefJGJjYsszAZ4hgHhG0nevA+6jW8Fxh22W+v4UbJbdQhUW/PrdTeL0vhIim2fiE
QDNrC7p4NOSX7VsfaSmAdVjhBFeyjxHQc82Y2Tf4y00fJb7V3jPEYojVWHeM/jyXbJjZhBXrspvM
4bikOH/cMPsRAd47A4+IMatbNF+qylc7DFlEeITGa2EiM2vn+3BlKfiNc3QkHvkgC2KSHYwnsEgE
OhI2b2TXWc7vwX6u6vo6WN2FQCAKyIeQPz93ZGJVJsknoC5KsPSIa24AKS75Uh+rQJAht2pqwsBJ
AGiw+2PuGQGL3IRViiDprrfJjRTdRnXEQI1w2qq+uii9dE4axUtM1bsdmW9ypfBYOyy4MRZ576tq
pm33yzFTZxtNEFVSh3QhPdE8YBqs7vvMVg1stOiwlWnRGpsHRQofS1D3GI3+HmBfsDGbdFsU+kEX
/eMU5G+m7TI9ZjHjgo/DMvNkDwTqBFl20QTYDc38hIa+vGtc5IZPOosiIhLkgE5fUjWgv98uQ5hA
837oRp+O3hi+Ra+L27DClkZtToaBO0vsIun37Cp59gPnzN6leR35bpIl64t4HSxgOOF4moG1XeY+
HI/KFLiHFZsg6b83bQj6jfD6QkTpkSz3n9oRNk5Y940joj9hU6U3InIxaDBzBV51RcM7bbmm7ltL
hOyvI6sNd85osASdf33o2ATz6vbMZN3mvFpsKMd5n9UUpEs2/0iA5bRdqxXXXd9Qr8SgyYnPAJef
6gZPYWMnGdKXrVLH2f8gRS87OPMEWWnRzB3J9tkw0X0DKSqSTlsl5ikTuBh3A3b2cQ+OFTFCoMTB
dMLXNutjMjUEQXUDn/lyIbWlKY3NAjkIINRSxsuQkmwTyZs7/21ry32xCO9CHgAaLWN5Zc2+HwMG
sGNE5GnsIZ8sVlykwyxuWPcOi10ABeFmSQXSf2RHDOYmRArtA5KnIeHNsn9CVzfAHMxH8CDNZUgh
czXyQdL3nYO4FiYufkZljL16sW9tenCrw1Fe+ZrmcVjkmcSfqdDyAtA1ZrQoiJLN9jTGRoIZ/pVV
tfE4FiTdtHI6mNPqo9YTG+kV1mMdoUZ1eFUAlpMdVXHErPahV+twxY5GwFKRBDAKSFsYzzKjOexY
uRflXB/Q+SBzrPXM8KGz9sSzVpcJIAxXBPkDjFnNiSLbbVS4awKeO5Aq6lRod2LGZqIKcCOFZQEJ
U/MPvuwTAWV4UhfxM+fh78AViOVpnhjPv3imTlyQCa6Gd1gLQqsyK7wCWNl3kb1HG0HPlCF8Ma3j
xIXE0vpN+oyRuktz7/tlsvT+WZvrT27473pF0AbaqWufDQ9dASoB7zbnDFYXth2BGLeSmdfebdws
dvIMK8XH5CDgKwMiKNMgeJZlm/yrTsVXYm5Y0jo7V1S/+sI6upa6ZgOR463GOQLL9q/drd6u7QLs
TcDr+Ezr/IiPZrsIKAjBMHCIdHUCVsJ5IPSLdEsssp3NPsEL+OA5HKgJdr6Kxkr+s5QdHWlen8zB
QYBXeGiC+oOBFzrxPcgenYmJMnV+8DUHB48GcuPnAwUheoY3r+CBs0YMefCWPjOtPzzFxnUs5+eg
ELu2ikTCEpfSGzbUDmTkHVsz40VywkfVtJilGQcfMVpsXfYFVWmvcDsIpU/97g/Bfe3BGDtwnfe5
y8AVCtD4+K+i/P+1qv5/i675Pf+3/2Lg/H+kvYdFZzr/J/H949gUv37+Z/X9//hX/rv8PvD/I3J8
JDEuGnfPdtz/QrQ7/xGGnoPGnkGL65sRv9K0csjR70NvZ+5KBqIVcvcHFpQZxSyTXwJ1gzrZMvk3
vQAdvmn/3/Bsgn+9yW21ZG1zNwoErhl4Pt+WHdmux3/A4/wv6nuWkyUUC7tJ0n6FdlybIQza0Ekf
M5lOFFJYZYTX5I+NzQRm0el4DlxwqrVVmsXWWaEte9psXhnJUKiA+YV+AFY1LoOq2qoMF0jNHoXx
pdMnY0cHkFumdy4HaTz6Aaa+iCTSH3K9piQPAQjoxkELVllTgRugKk4ERLaPuSHmG9m83GVNM6qf
nPXkwdIi3K+ysdn1kNJlFyr67nw3e1+5kpOwHHM84CFaN2d0I/RkQffAph6Ce6SQfEHyRg0cGvWO
LRaZUyXAMWJtqF5c1aNOqZuRiENvRrKhOAY3rg2KuUIkfjVKn56EDvdZjK3zlVYT7tl2rfLjUuXt
m11a7o2Qjio27Jkft1tbdqx9JeSn8Cf3CdhEFmPrqa41rI2bx7dJNdFZn4YdINaFrchpVSzPbJk8
DIZml+8iuh2ykUGUzLQ58SQz93eUtcUtnG0QFspxY4em8EbaNnPmdsm8F1ePCFE6M4gr0wWcNvr9
py/QpRgkUP32V/qufnR/Tfn4nYYtl+myjnaCiTFkHhEW5WMRTNHnPUTnMkFvPZh3ANyIWPpPiFWC
KVk6visgtuRIU1iABjAeG7IM8ZLRwP3uvLFP3KZEALT0kXkbSm+Ga5SaW0oesLggF/ddb3qQXiWp
WDnEmmNK3R3bEU2uxNq7laErbnYxghpsAatQrhv5rja6ZgXqUtePGcQ9/LwzNXBPaAk3BJmKmdv2
RC7C4F2HnvNTq/LSp1Zw7ocBsF5tgfLrW37rxrNkfugG7ca1p2jEe7uP9kiwbGzdTnvMTCe/VQj8
kgBpAB0MYGi1yOA1wlC3J2Kl+oWMgbkAaeli6xE4TTkQBS8ruTrbeaEdMxYUxJ0RMmEqA9vkyjf4
w6Khenbdcn2wOpdCZGrkKTf9x77NcUHgHkOsDHRTsNXxUjt47QwlyTJr79W/9BPCkfvTgKP/Vylm
xuIWfv4no5/zb82Gg70bGWjA4v3HNS3DA65blx+pTs+dAPBK6HPp7HtyM7GnFaSmVxLUZWMUzFNq
tXfsvuT5TO2DP9iscCCwIAQGkvhcpKu3WQCv7e3GqmNsN0Ajimw41fndn7cOhrVhMtpcO+BNJJRU
0d7IxxAOXBC9oKek+UNQe3YVOiJA4eueT1GzC61loknQmoI8mgJ6Ghyp3k44KHTWEBezDX/qE7FN
dFXhCuXIRzxpWd2IZNrI98LCsLB0aEEyyYsPHzhPpuDeM9dlW1/daUz/9qvL/h207UvtwsEYonRO
OLNgwpdt+uFUyxyXixMkJCrqk4mU7tRUU3hAjA+iScHy3Ntiyh95dDqmOAAXNqR/8VoQaJBjOKxx
uG2GpSLF018ZfEQqzH+lrHkPAYytctvrLHyooEInLEK6U+lX7XE0hfMwmamGEMY6gEJnAbS8hn7x
SY4WcKfcLV8qzjj6QGgr4Glkid4Wx1xAdstWCUsQu2D7/wBQV1uIq8Htjvh8YL9POkxPhCDc16bz
t84MnkOuQ/OwTmzVMQSGFxVADSp5mk6i5WmImpKtpYVtYE6dfjcC2P67Ti07Pz1ZC8qnu8hbT/6v
qnAIDW4IRnteiGGCTj6ULCWCYtiOXZMNd92Gxwpcqasm32DTy+KXaQE+Q3oWL8ZSXLwqNbY57PUL
wqriBHLfRY+coeAnlfe97KT7xeAjdKj9LXFY+jFlhKc1w7A6b7pPVCl3BKVPusDYy8c7V+gv0Fcw
nMoDxBSsKnoW60ylOBW4SaJ6SEg7GG9YooIPoIipAbNHe/dzFB9S4wEZli2EwyolG3AT4Ksqnxx0
AZcu/NtMRGbUQ5i9EQ6pkPqU4QatlX32Bhk2iZ7E4Meiu3M64bi0L/QZITvbdnypgQxhhfHnfo0D
kE+vJm516N8kuhNVoivUW30zUSRXAoJzD6e3I2bkKjUcMHK6F/PdGn0kQh0f07aHNDHaED7otKx4
DVFRjBMqtbYfmgv8Gfcl9WX5Jx9x6F+Yz/qIBCzdnBGX9Wi5fAgPKNEHXEJzOBPNtKBwEL2rT+5/
cndmy3EjW5b9lfsDyAbgDgdg1lYPMU8cgjP5AiM1YJ5nfH0vKFV5RSpL6jTreqh+SKVlUlJEIAD3
4+fsvbZVopur4/yaIhV8JcAIIk84vRGKxsmllD4rakYR/+bWhXkKbB10G/umnyK7y1N6nxF9Ds3Q
iXoiabIcengTPvEgYRI5OFc5BRMAGmyYDNFQBUPpv9DjtDj9B7K9pINQHKA+Gg+ZVwLbmkz/TdiR
cyIsHepVw3AIzITLgdMILwXtBp1JL3SYWluFUId2yDz0c1854y1jBJrnhs2pyglAa4PFPrYdhm2C
tC5UVOeHuMEfAzjAe7ITy3wSNPKXYwablpvR27mBsi9TDPw7P82bexf0wwNfRHmITS8/mnb7Gcuf
sZUWriw56cFRBMyE3Ea62wR/c8uZPmjxJQTWybTkhNVDSSZco+PUL5VpNVA5wvhaqVm5CPW8fLVl
BEcNhWO7zActZNVxxwP1hLeGhCmuyT30Oet6xrQ0fNO7iUHG7Q03709N5qmj52vFtZbUyUY0WftY
BA0+sdCpnmn6lKt2FJzuKlVq2HTAkceg/bZBIuSp913sK0nZjHT9gvKMIMhZDRQVF8xMx7Oto+dH
nxLuafr7Gwon8Wnim9y6lBaXXmNBydNndA4Q3VvdypnQA6eKb3ILSXDi+94FaN6JG0SD6jymdhxt
DfjdNyAAnI2jZTGEtyikM4zCCk1QXT4gJ3AfKTb8cznl+tabUgPBrqtdQhuOtu2sLxjLIX9L3VSd
LR0ArdbY08a0ULU1bd8T5s3xPja8Hp1SlKBzGsxD7zjlCApVZvcEqYVr35ARpy4ySossONeR3BR2
pO8A5Pt3GE7kDq0J0fAChYUi3YovuLfumBvY66SENq/pAYMTTxITnSVjuCnIrNgYWmy86VoaHHxs
Rzec4Gmq1WZxboqiR8LjNfeaiS42Ncv6wfadlkFsNOyD0UEPwrTu6Ohh/5rZTZVC6BMSSlBYtbd6
FfU3KIMJLfDjxNvkaFO4UlFySIRB7F9jG3gX+yr+WmLL30wYPlCMzVHwqkPjXiF43LiQgNlQdf0q
YBE/zHQh9M1RXtCt89sXN5z0dSTUsCOucFjRaNEeNbvqnhrgNBG1p6DT5U6sc5llyYUotWimXwTu
U5FP3s3oCBaPJmkBrDgFAuY1MtvwCBNB3RPHEO4ZMw4riY14QTzM9FRYBcNZQdrKnpBG+SY91CEq
cSELF25JeqpjHAna7NGKjMO2bG3xiFxDg5fkQXxl5F9e8ldYCA6Ey+qMsH4XcbRCcIqc7RCSTAPa
h/KciZw79Q/4OlW0LrOwhM3hRbRHEty0bGJhNVzaeeecJhFEtwJf4afKAyCE3M/G3qoH5aBDENHz
ZzDtaZPuKwlfDwNGhQaQ/OXLPAXVFpr4YpYjKHKG74W/irRh2mU9peRi4nxOQ01znwZjyu9jjlZ0
CTPVbkGlo7p3VeMiQSvptGZsHYoQ2i2RN+qmyob4kPqBscfmJa5qvc92bSGGL9yHpO8VuVG9QnSw
30QzFQ98YPfogRzbE73an3sqTtrYWDRXhdL8XQcC6tYCDECvT2EqJOdOGVcUZAOerBQFfyDSbeaO
zHKgdL8Cbq5OfW2UhxHT041OKBXt0ciKHwDf+Hd6aPlz56IH+sGCBMSf5b+WUb4pcr0+5oZBQDUc
lpco1+qVCR2YZDpmWLGjIIKosYsPlO/VBpGoQzvU9DDi5bU6kwygHvIy0w6kxAfn/5bOxP+gnoMB
EtcW9i/bDqvXz9Xrv16zz/+6fPVfq3/tXrsvSfhjG+Lff8v3ToT4A66LgwTlz3aD4Kj/V1ica0jJ
UNHmLnVMB+Tu906Eqf8hgAe4c7sBQIAJ2uw/GxH6H7pAA8uUy3SAhgvjHzUiaDP82IawYOnaEHVd
nXeCY+sDezCKGpNlNvHWPZMLi0YEisilksHGqE0mcXL7Q4vmb2CH31iGP74eCyNTBLBtNiuoS/fl
Q9uDs2ReWLVHHZNvXIr7obVWyfBYO5eBuAkMc6ERB1rwD0pDwhrnCWm8wk2Qc9xgxNz0j67YVCMD
UWAxIrzzq+jCtse3QDwlvkmXNF0S0cSket75XlVm7n79CeYr/+6KffsEwpRE+PFRADK8/wTY63NX
pSUow2BcNzHEqY7Qcya0WnQ1aP1tdNszsjL8aj0hbrM1MIWVAnyeLYDXrHQCSy13GVFyajC2Y0RV
foEyHPU5IiOPXjlRLr9+xwIyxE9vGQG8Q7Se4ku29A9vOQ3sQnN131vXkEK2Jgrqjrkt8AD3RbN3
blcXV0MQ0NPVYNgw64THghR+6FlVmix+HnIq7IGuP4U8jdRpRjjEndxPQfaiT24IlRBLb7H1Gszg
xP6Wa0ODHilpZRd2tkmmCYkQLWOR9UQYfe3xE8T9N/UywKF+EXIKVfXWh54MpXRhkpgVNS+s5YuG
EWLvk+3mUGcTqaSeDE5HgqLKtC70UsMLFSEWYwDpdhvtzSR9fd5Kx/0Yv1oqoT3PqI7onZxNMv/i
YzbygnRlaXIFnXiZkkVxQJbKDYdEkVlnBYOPw+HwVpazIipeSiWZyg2MEkhNFNbSNbMF56EFCWwc
MfymWxKii/OyOsheHFAUJqbc4UfdgpM8aJZ98gO1pzK5NeruqhjsfVfli8KSW3DDCHfz7eCsyEFf
T9OLLsRRL539/KayUG51zi2c3ZGxjfjCiQ+Fqh4zbnK95DR6MXJN5gpJfi2EvRlqsatr+u4oKtD5
NdDxq91gXUivvUgL6Kci//Pd5rZHuA5UbN0/5jX/zh7nZyUZmfPJbsmhB+8k5lX90nFglHGq1apH
JJULAwd8BJigdrHNNJeuNa1bpJ5O/dZqSB5JW7cDJvCclaPxrZ+4nsUpL9C8cfe3Ln0y740MCChj
3coKx3U02St3TtbWxK4iMSsjKCPnRO7X4NmcNwUWKNi4XOLM5Ky5ca2GXKMro3wbnIPjX+Fb2mcT
6twQYhUfz5rTrIphXUiTPNez1uNDi4AIh7cAtHZAMMeCB5IpEIAslD6rLvLWUr4hiVgGsrtwoIRm
+DUUt0TB9E62KyfFmmEGqE1gkPCpHIOfOTaoJUIxi/QFDUS1Snr5CfzUgwPe6YSo+CUt8q0aRu0w
IuVnghRfoY4JLiyjPPeukW2N2OJK+zw+k23QE2zzZCPpNtN+ZOI5Gnm1HGZjuhWQtFR26Ee17iuE
cuRY1EhbKyCYm8RlKr+BHpjGh3IGUCV057AUGyD8NADv94LfgxhmndOqUQHk2nwIdnYvb8uoDO6L
mnmV2e2VpqMuKqj/fAuRXN/x9IUuiqk6YF46ig1JgNpFXNufAJ3VC0FLZGtDiVurAr2oG+DjyayV
gN601NAcX7okUS00UdT7qIv8Q6epOzNiaXbAf24MVdurCJLVfFCLDqOlWwc7NcclkVLPgxqIkLNg
7fatumdqdoHcKqMnw6NKLb8Mc6t57rA0eHrtn9riMaACP4lWXDEVY/gjjHEHJfma1ae70AAJY54v
Xv55qfP/3YTFYDOY1112g//1H/+bOZH/Jf8JcXTfNK80NgMKnnc1zr//7HfakfGHLk1XGYaps0NK
xR70vcgBaWQL/vfH8ABhEB5gmyaeekEtMCcE/FXjOH/wA0e5DqBgqRzb+ic1DnCkdxsguzSflbdF
naNT7Fj2vEH+gDoaJ6hq9ACgCiHtTnHarNzaTa4AzeRb8lSQYrc8+XUj+pNveeXFQBvyy1QXw5k8
zDpd9FL5aPqAC+UYqYcSFaGFkYhTU03kaObhdO+Te4mkZ+0aLQqXxsaV7duu/on2v9i1EWoIV2qs
6WIg56Z38DZYWAanKkLWUgzkioUJXTLPxHmV5MzVrch51uiMEvapHka61R5SRqTQs5XZctsFPdEa
AWbV34z0hojUi4u7KfeQeTlIdLC8Od1q9LQM6wa7J/VKuAw42G9AmsabWhZglDom6yeetQaMm3/L
nhTvI5+Aeq0z+PttdZtX5W3Xew9DNFvSFO4LNClgSkt68OR6yXMbq69o61h/aWHTACHJ7TBNRbOJ
uyBQmwSyaIxFsbI+m00JgEaTfjMsxzR12P41I3+czDQxab07uP2qQOEAopbbg9pQd6pttH3jm+oc
B2De4yoGwDLoV6pOgmMwyOS1wBCzHhsL0WaDrisWXGM7sxbFICVZiJ5aC8zMJ5CYpI1V6KtpyCg8
iP0+MvPnNEqoMMA8grme4n3e1pIWNQti1elfaqJlVoUpb/uYiX6AtiWvLvI+fItnbT8H2X5bygY6
Y2K3yMeiaKf1yHoMs+FmKcIL2bTaDl5FwJeJuyQwfXerTdOD3iCijXuGJCpGDRsifswFuI88MdDN
gyCCeUTQBI4KvGxOhR61Hp78Gsmc3kuCwbFh0jbxffYNzpzICT51fqxjKiWzsnLxB8XpgKw3Sj2i
QF3n3tdaQsV1G22ohhOHPqNB1nGVU0L15ORYZkD0LNDA5eBgdWEjBwjjxdUqD4eLSZF/VRPnyt2N
6rfyXWNjecacfupq26kKvV1uw/U24agsjW/pvIPfbkXZlHfoYZBZjm17bkZt9rsQi97UGpOGSsVb
AocBUTT01vqxeKFX2mxst2tvSEF0j/Hgdc/u7DXrkrbbo5imCaFPyEQgFcZrOO/RKRpj62hZAIRz
3Uc52hjGS5oHDRdi9PYjcwAcxob7ZMcWc1Mi7m+q0aPAsjz7PPaKMYDm+2C1m2hTEoZDoRchEkVt
foXVI17qROndapVNEBQ9l2WHdGDFGEe7KeBh7vyADDT4GMWmZb25DqOqXiddSqpv5NzSJUhwrgy4
sBqc8omOI6ocwSqJMMsWOECR+GkJMmRP741FUwckQDeOt05RAN4D7MX6UVKTm4FfQyLvaUXRrDzU
CHAfyWKi9660aO806cnoupbOZVyQX0J2IoKkWFyrLM0PKQDG44Arco0NBPc1Bs0todckH3IeoQa5
B3moX7BcJ2ek39VyHEgDrDToBQ2QCkkLO/UeCrClCztP7H08M0+zKauxdus4T2hkrUs7LlfodeEd
AjTYtINmlZeWLasJrmlbGFQCQj0zqSy2ozPizwQIzH2cjNZbGAfxqznV0dbLCFWG6TWsMrNCDjhx
6nU2WNiBOjU9MU+L0JuGmXfU2w+Q9kbMJo1xpROeR8WE9DDBL1EvpkgykwmqcanjXjJM7cG1e5ZO
Ea7JTENchGZrL/P0yh3oUzc+rBtMRlgICcEIlv6EqDTSg4eyFDyxOmEhOSOx2WutmPTwJxigALaa
kIQ5ndBXCXQ4JmjQJe4mPC9LlCTTmbFacwlNj8iIgUFa7x2byUcGSbnIbYBU1tFwjLM0VQGMACYa
+sFLm+JRDwt/p4LA3dYAFmACGV99EakTplPE87wG7dABqt1Y3YC3HTlNzv361g3yuzTM27s2SrJD
DBNgSwQ6iPy0bqDTB2j28WlVxJNn/gxoxk3EV6iKK9mnzFI9spf7OhtZT7I8PTMRbg46jtmlqhu1
D8qK+PCAWdnY5Lc/1A5/c/z/c6f99/n/p53Y+XD+B+1VVBxTkbFFVpps7UT1ZM71gJsVjemnevTM
czMx5onb2sUnNRZNtFZZaG9dGzaRWzP4ra2UZ97soOCEHDsDVeJAnaz0qSixOiCCw2sUambFMZIo
OFz6mYgQYVrTXhtx+SByD/WbIfHjy5RwnpNr5tEuylpeVCqtXPc5OlBYU8zBjHaCYlFQxmNrq7Ur
8Fc8OQR5ncBQGWsEbuHKbSbjVjYpZKEGy38EQnCZtaxmQSTcz6ycBrlz5ahvDIbC5HuM6taeQuJ6
SPrcUgUhc6MmsBcSafqhshEfhUnirm0jy+QCC7dYNlnGoRNbTmMs6JxyBvO7EZ1h7Aq5ziSP0piT
P8tHlMVb7TfhbRO2GhBSlnS3mjXXvllue29wbsrGsJ4CgAnuilEcUhHKMiyeWgB+zugK+1OowawC
CNdh2hyTJFlU8UB7lvnXvqjdLljF3JW3DdQ2Dk2tmb9qQhsBlFbeC5gnC8qtA5GlA1K8JmidFlLZ
4BuaQV4DR44LJyyzrwDm4eHl6UC/0qPdmSEjXaH20m79LgT43cfTuRMWrjCzgd6HacspVlGfucWJ
sPaWXAG3dL+gia4bnt/CE4uQyIcdg5Dyc2Gn6NO1+eFSuKFGHJZEVGE0JDtv7XvJ8BoUZX4Fhdd9
wfKL+MRLCTnMa6PDQj3gYI9G6BhALA6Nxj22mqqRIcFYZd6xzRrskV6Xcyp1+2Cfl+F4Cz96gMxR
G9eQfKqYNMp5LUvnZQ1mNSPheamL5kUP/bZ66+aFEPSLFix6iy40vfHwJf+2ZoIsDOcxVBqiH9Zj
ZONen+I5adEzPBsjswgk1s0DWj5Qzl1Tb2ObtMmlZ1nudadU+tBDu0qXhqfJbh1+2zu0YlTXhRkl
A5FsMVkGBIui79CDOR2iyvt1N+9grd1owQoFIgJZn3RMRjp6uVXzdphPI0i0xGrCewaXs4RmRHmz
nBw38ZbxvAtLghme9DGnaqsNbW9xiDtSGg6Q0Iqi2056GV53vWUcYuYDp9Caaw1ilPCATGCsaG/U
CHWZ91wz4uxXfGPqpJl5dwhpqW7BuLMWh54GSNdCic8tZ+QCArcR4R+p+vopGnR9G3pdsw99QFdM
K/CpOTAWVtL2xw0qZ4TJY5/GeN4xrZlj5p5HyyIR3kEStkQ9Yq+mPHbOVo46xksQN43KY/22tfIa
lnJ11fux8yhKYT8iUTU+a3Tb72xmi2cf2NLKiMfiK8iijo9vWg+QXc1hWdp6fOlrqnsGnyi+InJm
Jbdg7/H0jOltNY0FM9sYDy3b7bR3lAER0cQkpteMAJge1bCQSoKUar0s73oNH0pGwHqzGEozvAlr
nxGUOQGoJI0DT3wEHC8viZpelG1iHWI7dE5Y58VVpqHwwY0/POhZ2WE50F2mksAETVW3l/BPsrfR
brqNNMz0hVAL92WyzOrKsayIzG0tZPoraUuSe2gOCzMOCNZC8zgxwe+qo2wliLBczv0UMgk7Ny6u
mp6urqlTSYsJpBgIRmstTfx9rszjnVc3TgaszNXJLM2c25Z96WvhuMZdU8ElYtOP3RzPY4C1dWRf
XnRtlnzWx4ljvxWjwo0y8hs9IPXhOIBE1eeIDV84K92k+5M7Yj2OJB8i50sWSQUeghuUAKAsTtbU
zMRJRGm5I1+DJ5PoLFaUETsp7v3cWBi6hSGaqCl9gRrgrrCJHaMTnRubgoiVcGkGyLTr3pkfdZMW
A2TRcIMgNqPViey1a3MMTGBGQIcjhQ4fKmyvlySDwEQz6gnqIUmmjyLsolWKLBHtSUFeR5K29TUX
q3jDP87l6bTHvo6Tu6EFg6LyUt9GlCHX7aiDXCpqtQFqUWHBazn11LmzBMM+nSaz8PaD55lb3TSp
HKaa4wPicuB5g7VtiHA7Atyzj7T/kUcZVnWhIwW80qcwe0gDVY2LSovIyNWyvATGlgsAm4EuaYHB
9wMnVLwMXVzfGWZePeDWLU8iqBrcGnh3GCcMT4zwOkIdC/vQoPl9Jcq5vfe7dCZUgm9nMOeUx1RQ
fTom2R6yLjGZ+gNZxTz6FHuVf2HapdjCQtdPdRimTz0WvHUX+IWOIwwm3qZHY7jLsawZs9c+ABTl
isQ4mv1kZps0T2cTj4gKvN8c2klpMT77eelmjAAyRabJYKfQtQCLCEbnGgtdLxvvHtqdtQz2em1M
zkpa/VBcwo5yrgghTs5eI8IvKZCKcQGohJafA0uQh6K8Y8CsYfI0HVhhjrq1VJ9vBst/QXmMcr/r
JRj32BY4k4JwI7CrcyqT1cbsu3ZrYxo8kOJQ3JA1cSJdmNBcAQSvqvcWRz1QuCLbABHgcCDxhL5i
fUnJ43NFu2LIGV77RCvtWyjyuwlQDAWQySC/yIYXmwzAJXc+dtUS87LvIEKyrODOnHpOkSa2pVJz
BS4k4IkHExHkZcMmsfUAC902MbIdlme1lGamMHNk4WfsrzG3HtImLfcZcVdDD6m0j++CwvUPgVcj
u2B+cLQDHYbW1DUbQgSxQtFXuZ8FnidH6zCIMDbFyV8y00BqSxVqZxkhfaGVG684LRQxsJ17tuLB
XfmBAJKH7X6R15HFIAjZC7Eo3bp1x7k7PtEe6QPDX6JAhcZSORDF6GvD70AqZgOd0YNNlOGHpSVu
WJzn9eRgj712sJ2qWxvVIHfpoIxbD6jFuuxN6xSh7jtYo0TgOfbGQzNr+AqTPrrT1t09L1Xby1aB
c174SGqerJB7vuzj4oY+fQMMtuovZcRj6diTfAhSKT7pHmLwEmv1XlHfr7JQmWvJqAM3T+qgDWra
dYud9KuTxQ5WQCu5x9ZhbziHDusEAe2GfkJx8AtKFjvydCT1FiwrAGO7gTryDU/zFxdcwioMoQDW
eoNKo96QjyDXo2s6m1TQ9R2q7JPmIWUsm35lTqQ/ONRkaxRMxsEiv2Q5guW+sBsMYbkwswOC++FQ
MFpYU4agRh2Q+q7bmhAA1fKN4j5uYWSlTcL3H1vqjgdV0O3vqEZ/fS4wGLH+MFTjWGAydmXeadH1
I/LG+MAidytKG4mNc8ttcjs9iafyVXsqb/rL+hySzXKlJZe/fkU5/43/PojY0hDCQBVrz/NXhVVs
pqP/0BLs4VylxLh420453luS1yH465iVa6ELt4uYR0T+NZnexrisSeb4algTN5304q9I4FzYLcGY
b42+QKiW625brBBOcOGivG2jVeaG5cNEd/uRAxmtLHsOKlRZDgqd10zn1U+Ut7KNu2FJr9HYQD3x
doU5yJs0j+kASmMOPNOdoyC54yugNHVXeFq4t6xkvE00DTIv6tKOrLOAdHD4RNwf+8od0xOpH9WD
9IVWA4oxk8ffXLb5fPbuskkTwTzBs/RzCY53PnRSGQCJuCtRPGnGUB69plHrsUyqgz+V0X3RFfCJ
k44ZVpyH/kVn2sYz+syAqVpu+5/hbkQAxPRx1WhGdNTYG68dWsNPgcyrbaLlw4aO3SlEJLpSkQGF
RhC3IxcMjeMTUExBtCSpLdeGFAa2TmgY98rX7EOkTITf7dxQhNBPzprjTdkrqUYJgT2NIil7mnuQ
8bd2ZPStNTkZGHSpnQuDqop69b9HG/FfzhRme8hftg2SjL/bReb2/Lv/WH9LIzi3Xwi9/EI0SfNj
I///9offAwzuxoJMg9fPaZitQtQi4afmXcvfdn+dNnx6jevg9XP/5UvxN3/uuxZC/mHQ8Ze6roSk
E694LP/SQujIL5Qu2UwxZ8h/uzIM4w8AWi63li2/Rwn/56DAIROBkQM/cU3bRE7g/qNBwcdlSLgs
CLatz/c3gg13/vkPi4JFBlnAQFKuVJ8e3LQGyeAkJz+tXpoaF4TknBqrWUBdtVvP8dulZesPxFvp
J8apTwi2ntuiulQU+NsohDk0k/GXTdlcR35GiAxWqPmE82z00IvalIn7MEKYDDTrrLvxEzmhK7cb
D8xK5lYv3boefLjZR1e/foiJl/jhGSZHGVkJq5+FyY9RCdOX958y0hPsUUjLVwMrkWG1+DO/ZlVx
jVJk+c9eie8Z8YpjoPj4U+jy/pV03sIk0lTCLhuXhv44WOYVXSWoUfb6168k3494bEbxuPpYkiST
HP71Tbbxw1c34rhMtR5NQJT4zCQjAMhJPu1TLVk1JANRhxkI4wjIwzsYY+aAh03YfLbphbiDkx1s
SQ+ksmqLrQztZ37TXZalF20MWGns8hs1kV+q9cdc2a9wPmzW/GWb64TKZ4FYVXX0acjK00jXDaSL
aqnbaDNCa673gsT3ZdPFw1pSRK3ogL2qbnoGH/QiShszcoys5dcX40NY9reLgaNftyjD0UmgmH1/
3T2LMN5REFKTOw5cOtQLfnlUWv0ZBSudF2/r5k9Fql41bOYmp6UhRFQvu/RzogVffv1ezI87BiYr
AxYaunUGhOSafHgvYzAMfupbwTqhb7ZwRALHp6jsecrkI3dLPpF+eoSNs60NHXiunm+sDn2boE2+
SF3zLOg3samtBgtzi2+/TpH/ko7GZkqsm3/4VvF1kYjiSNRVtm2xqLy/bFnkOFrcDME6kN5z7Jdk
p+r9XeDOZx1gpkUT3tVtvo9cQjcHtQ1L/UEL4B63UiwCZNkV3cKOLgUVFv1/UI2BUnc9OvvFr9/o
T98vb9S10IupOcrHYvF7/0Ytv7RJjbPxbYXJbagMaytE9Vb2w1XPwKOeK3RT86/aaPqqTP9zXE1w
Z6fbMa0o7/zfvJv5qvxYEnx4Mx9bukwVCDqaUX1eNuswdGizxgKvOK54YtV/+3LyowBrfj3kb7pk
l3cwsny4oWyBzWZKbHeFTjNdUFTnzGBpk6U99wUeZT8xNw7g4FWXa9AybY3eE8fEiyjy6jlxhUx0
N3vyUF9hpd6kUX2H9jo+mgHCBg49WEmt8Fw45Ysz+V+aiFOQmE5hOZPhqSIWIKhvCyPD54Huy+nb
Fb3GCplSe3RcokS1zErXOF2KBdiEdC3I6y3cmvRLh5yO3CqnRTlz7/DQ8BXhpW/EdP3ru+Nvrw9T
eMU2ZmA0/HBzjER7U8LzfUyTXE9A2gL5LMnY+vWrfFtD3n/tNps4m6WD3h+ZyoddxJpUaZJRGKxJ
tDj6Dv6FqeweJFrl5fTtzJqPByRykJ76W6xi+6YdbwTs7ZmZuACc+VJ5nICt+jMI4EVGEEKGnXtI
mschT36jOrQ+rkG2ev9ePxT7uufavlmUhONM6jSSg1vjo5lFQk8emzdPeUfOQNHB/yBzfkGSHDFv
SZiumA5ly7yftEsla209DKXYxRPGsLKbsl3E0XpnZY6H+n6EdUJPYTXhD3loe3otHMIumVWfstK6
kkUL+qLpBphvwUvm41WBYDjiYx6TBQ5LlD79zDcDVLx0JsGWRa9gkcn8cWiiVy8oqAcYza+L1Pf3
ZIM8mJiXCGUI0AcVXYKVyK+Aw5b+kQi3iTjD5OHX3/b7ksGmVKMusiSVA/u4YGt5v+AEuYuzT4Lb
8+jPuiWNU75mp8qOKdlQv34p4+f15FtRYgvssZxyP6b6omYo2xpS2KozJ3EwYWYAx4EOnSpteA7m
84Cc0mXZ6FtLJ+mzDat1A80b2Y9fry0h0IryVLqTsUshWV0b7vibW//nB2w+q/I0k9DFE/axSmTc
nYc1Y7QV3fRjFTQ7t7yuok+/vgx/93xhk2V9s2cjsokE5l0tWpkxnFWohOvIQL0XecTaZA1DOeAq
K89qtlMY5Kuxbm9gCQ0ww8fuIiktwFzj2arFOiKvZ2lL/LTllBa4w8IMHqhEZKd7wSEBnEZOti1/
9+VRv3/YDGxHOQxV5vvENNwPi09c6bMCJ/RWTewdqfb3sD9wowCro65eMuWHpudwLLPkCGqgJ449
W9A4+s2WNL/Ku7XJdqh9HKUwWWO0/rg2dU7aTLmfE+NQ2A8ezAmte8IhlNJeFpl505FigJbtNy86
m8N/elU6Waai68LmZH34xtx01CWKA5cEC2+bmhg0KSnlPpu1No1y70rNe6rqgoQud4fl8DWCuazo
RovcTnaBlud4X1NwxNa5gYLC14stovrNm5Q/LYUQWzi2UybzPTg8ae9vq0ErDXqpDcgVkkbQLmw9
SF1eVGKs6PEbgutLjk5b3GcBAK52Ui8oX4YNtqjnioCaRaTkDd3Mr9gJNumgb/yOtrEWh9c9uo44
GB7LDKdxkX9ibBYjtcV0m/OTxhV7wm7Gbej0d11rXI9DW25iq/4yplBSRvlsMFyqx2zTkRyd4/sl
Z5EmKznSv7kA9t9cAMW5w6ZA5slyP9bGWYiVkORue1V39p2ZWmeiEVaqDdo5qxMhN5kkidtUayJq
Lyapexuh19C1/fqmQWyVV7hS9TRjShuDojVpdjZokp1Uf7JLxXzMrXsQwdXJrxvGHiOLfInFq+oV
dt00Ptk+mMxCxzYS6f2r8p3bTrjPhhle4ElZxYm519ziC+bIhHGFxyTJf57a6XMQdRCLzPKywgja
Qdw29PQqSYbTEJFOkcQWoyHrtWsakkXA/UQZpLNGXeRavC0tc1ozz9fm6jmhIS/M9YDztMS9sqJP
xLl0ZE01YrURzGiZehgHHCaf8DWj+HiyJ3QJzZdfL24/LfEYFxRPv83BUBfy4yrRqszLaCZSwkGm
mWB+7DqapzNn+ntx+v8an/E/yKSCaBB9BHf1fy3a3OavP3Zg/voTf/VgEGpaCHwIp6T1+INUU/yh
LCHpyiELZfOdnSrf/SiG9YfDsZrtH6SGjQKGcu+7IcWQM0/DxejGdj03iZx/0oP50Arm7Mo702m/
cLCh6BAfy3vTRotsJcArI3taSWe88wqa0i6QpoRM77QjSkBySIxd7bVm6lN5wRv82TkPqnj64aJd
/7lf/IuD+HUeZg2Zlx/3+T/fCW8F04DOpfqwlyW+qLGPAzKe0FjgxvW/dhMuGQYLw28WJWnNy+6P
OxavZdH5dumNofj+yaLRzqwQAeptDYIkXk52hzhPwqlKphaydEn6o5OkKK0i82DIVuybRB5iz+8u
Wjd5zEb6F40jvni2Ci6H/NkYbKTxQZNeKcIWSzLXdpqPIUKktrHShzDfYpDcGQCGEXVL7BeaMg/f
fikSsQPib+zwXapjSTKOauCRtJkkwkSvSW4kFXDlRwEj6aq9CHHoXJoSzCXCDAa8MeMat7i0ur7Z
xigp9o5ssR02ROwW/Rfd6sk1N+Ul7aLgykDJt28Gz0F8k96i6Eoue1A/68TPtUVbZqS3Re0LC12A
4imsEVFE7cpsmscM98V1GKrmYfT3Zl+jYdfDcUOOcH5mAD/t+75IQYu0+TkRgXMNAzPRou6Yj/25
kHV3TkeYVVmgJWt7kA/GhASBDvvnArn/vTueOuhNdINSuqSG4FSbB8es0PzjkA4XNmqMHZdXEHNo
gwo06Q8xjoddMRc9cWZDDgX3tKQmk5vB1PTVoBn2TcdJfmGPa5pz2WFU5X3euMmJrfU8sj3udSW3
tUbyApNIB7M4vwym5Ry6+RfVu/+HujPZcRxLs/Sr1Kp3N8H5kmigFpIomUaTzWa+IczM3TjP0yWf
vj96ZlZGeEdFoAqNRvcqAnC4S6Koy3845zsAgANsuyZpbFKmlwonmT8pXr/lObxXdtOv+8Ybd6wv
QkBEFVP2kS5LT/T5iDDVY09lWb40QCK7wYSyp2niszSaXYTZdaO3XgPLYNqHcMSPZLTJXT173b0z
VWQoMJRUmLauLOq2XtfqD3lE6eQMpVyhalJ7LWhBR6Wj4ROYp5+YoD6lZVPukjacuUXxr1Rp/CFb
Zy9DSppF1scBsIL9+ipkcSKF71FCDMByi5XDq8SjKoqbNovvxij6GhBY1dESZi6mcDvmdywBgkOl
9AMRqe8sxPT1UFt3U4dOsWpQRzZEXigQU1aIe3Ya2uO80QAyWoE2rFlmvw4VaVkzr+Rqxh2fnlzK
AJYOcJLTEmGPToNsQqLTtW8DGlW3DD8KgpdgXn8F5DFD4n4uHe2jTtcFGqqF4I0wq5D7Kiyf26qh
tAtaqGLynI40IpTvAFZqc4uCCZdLHX+4mAl19ZkbrDI8hLuBBE0LGdWg4zQCDSCe9SSm9jX2evCX
Ciy465Z7Up1PUV6dvXJ8UIO8zEZ6Jbz6exzoL1lL7gipi+tWRh9J5bSkE5G8ERTTLg2NO6bIfucU
l6lmY9T1a1M078vV+vkC0uGS6V6+ZFAWBLWhf75BKvhI8uSdO9mfAAfOocIK06Ag0cMvOYhHTTfv
7D75KhIKpbG91qk2rdjVMO7RitM8cFM2MnmZXbAjEaFzDuFqK8PhNXZo/e6sGOmRFb33ZWOsC6t5
Ncq1LDwkNNto5AIbDiRFIA094GI94OraQ+nLyD4o4T5qEYYyeWY1TGlM9VbZDBOH4Dql3AJ26K0M
AkZQNr4I8aKn2K3Mp6RGAhtmFnTT4HE5wpnRfJbfIfzcDal3lYeIaFWszR1D/66cXnpX7pdHilE3
5qrohsuAlEgznNRPg+bV1pKvAbeLyf2QejH+7WDRHRESoxcn8hjjtd57z9a3kkVcEQaPrnAI0OCi
1Ra7LA+oNLLrVW3wQQXpAzeACYHqQsVbUaoSZ2QTMBpqToIaqV2AgxntWjjZyGdQTM5l11/7kYlV
5FxkFdS3OgEG5AaNZ6gaVYX4sO7AQtQ/dM++dULzLoUSmKhr6LrPA7V623iPQYKqhGhKECDbKqx5
oMbxlx7xWEtz7p1m4VZki2pHF3cQENyVWV31pLsD0n8TWNVxdskwij3YSr3lciNKtQqDI1WevULp
CLh8bYdI9tKofXUD8trQMC4Xq+v5d+dsvrQqOixXxOzDqwqHb4UjUl8Y+atLe2hm6cdEFA+GP+sO
bgqS7yF9Q7J74q0TigZysO6RqmKahG3P8baCAvXRavMOA1rDq0Cg3VRD85pOD2OowxbgfRIbQVxF
ta1j5yNr+z0qiK03Ot+EJn70qv4IdOux6m2MHBZzXltPz25hXAc5XJlawyxO+bKQeHhIjdA7afld
o3mPQ8bnKSSRbND7VlWPPGQUftoFfgfDcYWb6u8DmP/Tdex/ulD87T7x3/8/qnbxrC7zlf+81j28
53n/b//jPa/+578d31G6xM1va99//P1/VL7O36Qk9Jyug40EKgMqvn9sH4lk97AtucwJ+c9Sw/6z
8jXtv7GCdmx4cRTMFLg0M/+ofMHFGZKQJSaglsnAlaXUP/ev/ygvWd3+3Vj1B+Wm9XO/8K8iUADt
YNLmArz4fU9eYHnV+76dd42hjK1NkfZcWyBboP4MwFtSp0RF54Tf3MyevFX/d9BLXfO8GoJ9uWBg
pkjaF2dBw+QLJKZgiLbPFnCM5gYJ57Ph5nJjG0rhuVYo2yJSVM06Y0gNyxXPN9mnuSH5ZZdG8eDE
mXZjLPEtM14JoD481vXeSF/sWYgDczECSVowRJlLlLEXeh5uzJFQp7gAVFNEzSFHNwhnMtbxcXjD
ScYGRE3Ckz3w0EsZQQTGgtJO822hOcXLOIY1gRBBmH6OyiFmp3At3BSBrKAJU9ZubTEYjwSflfeq
zMH28IiG0kscQvmICFghpc6LnWxgWE2R9R0xbgqkWWSvougQckjAzFPuEKnFxKh/hLygrmZYd2fm
4wCGVDVBK3XQgkGI3VVuEvPgSRcZZTQ99ikit2MbtqBviYYjPlalVV9TvRjdhXEanIUl86QUSP7t
RFYfUMaG1RAhGY5rr/OTrjbxmmnNjzIp0he9GPLPoEtmX7Mq43XK9PzZNci4XMksjx7mjIwfzryQ
zE0YTwGje4npZVVVMd4Wx+2w7AiRwwru7MASG8xp0RWNZUrmLoyc58FQCFt5ntl3IyawW4he6smw
Bm8t2TUcuX/L95y6Ecqv2XR+20AITBOkrCa4d5JG457ZWKWrC87imZj3NDPvBEGu+J29ugqf8nay
FzKp5Yk1IBb+nZKAumATcWr6Xl5HV9vIDUzRPEFXZVWOkP2lMPolmq1aGxicjvXooRnmXzMYmWrl
e58A2oAcEybxum+d6ZEM8mI327P2GsWIJDFsWMgdKwfbXJt7NkRQPeLlde6GyA/G2riXThu8e1qP
EqfvbPs45zHJ9k4+OcmJjG51tWXHU5e+RI+hoFEcT72jnxHhdlvXC+JPFRDUqDV1tQgkTVJksqaB
Gsr6CLNWTCyB2OE5i38EtpjezSlNn+VQITvt68T4AbuHH1gU2mW9acCp9jjlR42rFOb19JEPSLQ3
GTpmFwazAWZODYTXYT0egq2Bcdi6OpUYiYsZ2Ta9I1FuHwrVURWy/8xxfthtYfgJtwyRCTJuvkYI
cXvQWVTQHVkLEPRRFhQMbQL7oE8ypOjPPI9+Y0BaJJq5hQgeqOjOQrx+3wBB19e6W6lnJZLwnVzU
/ltK53XSq6C66y1koxkUWHK78vJ7Rl6RQK4bGeY6Hwcu+oiA6YhGmtySLhFEPnsKr87kIH/Ca2NR
GFZ9cc4EvRsMfIHnS9jK/O4pw/0RexapbaxXCQgTfJKrkxj9iVIEczcwOXJLLH2yvglictmSxI11
meNc80vdSW7hk9H5Qd7+FkcFKQs1wnnD1Ihh6DrzJkgIuIb0RbWAqNNvwcO8RG1AvMWkE9Nh6fnc
wKiJ1KbD2rKWQw6kbIja4lhlqAY3SBTrZst6zshwHobTZSBmYVg3Qqsz5uZymdhmnfaeelNI8GWP
WSfT3AvsybsZCzIZNbVG4WSRf2mbBmlmCB1f3JEiG2o9jVnfW592JYrDXBLvNNfYEazSnh/NOIx9
u8XEbqJAx8si7I0+tPALQ3KU61E2MKpkfI48QOFOqKw3E1MK2UqkCO2qkIwK4EIWWd4iO0agOs8E
fVCvuMm8svKKSEkvrO5H7rdTa/TiUtNVPtRkbJysvnW3tjdOt2Y/hQ8EHy/J5FThEWYq4ihss5lu
igiRV005fxM7WbUjYTW/JYnb9EcE/wV+v2yseIQk5abuhH32akSyjPNq822yphpjmOhqQFvdnWIH
ccA1gTCzYKbK74N1OS2fq86YBq1viCLKp1lD7AWnEV6Vqh3tZcqaPDshPOUrSFQZfWWJrZs7wyqL
WxsRaLuyRn0Uq5SizLfnqdkUTTeuNbNTZ9sgCBjOni62xaIZYXs0yrtcmfKUNYSSOCz/LkYzi3vs
IC3yr9TOL8rTx9sOq/tdSyP/PcbtswlyL3wKsLpv9VojqnKuooYZhhlHF0MOaJ1V48AUqG1Im7NG
9lxaEhWasBBqqjb0Qw6OVdX2xaVtSYIx2hC3oTFqV4Xr662ayGEPCMDd46CLfM2bh12dmtVF602K
TcbHw4M5EMcSuZ3yi1yfiOzlz1Ysd0IWqh1ogswq229G7Y77CUsYu3ACXyVx8CEOO35vDYtuI7yd
61QnYKmPk1PNqoT4Csekx2FTg7A5HA8aUu/VkGsjGaIabtY5HvdOVeefAhH9PtbD9ARFYr6T8Be3
eLOgwzpufQjDrn4KYGmCDIhhg/RxtSUVTlxthMVY9QL52CbecI0WgtyckzXPERQfy/PSFEUaiTLt
wp1TPxF08JDkyVu4dD9rwf9rZfPyQv+P6fCWaS7c4D+riXd9gmn/d+q9//hb/zEDZkfHsFW3qTgX
wtA/K2HH/Rvtoe5Rhnqa+xMv9M9K2LD+xmSYghzX/s+/w5v4F5QIe7+JZm7x+yxir/9KJfzr4JVh
K+sZ9HdAiRhG/1zh/EbLBVhtYHOupI99AW/5PE8k0E+VsQGJmWx+c2X+oOr+dbOteaho0A4yCHUM
Ptwvm+2WNUUyhgUy1rEuP8C6wtwC8Nqv0i7FNc16fffnL6j/0SvCILBcNCweEpblz3/76fI5dfsU
d7rUlYcdOEePt+5FlINZlmax6eUgX5LQy3eUFraOdosTAY6gqe8KC7wbyZDhUa8HwtGLULsIICcg
BahLz3/xRumzqn+1I4tyBEwTqwAbB5lGROsvqolECsTxqpB+IIV3Zifh7Fync9Ei4KY4jd2E/2Yc
4eNIrWmXeZliIsbXeR/2ffpUlGQYh2ouv/78bRnLy/5vb8tEsk3TBcjW5S787fWTXq1ViQcfu9cr
69yNWQrd0+AZ4YycL6MhvINZpMNRS5Pxicxz6CahdG9ABsgXYwrz20lFTCyqvRaJu0Snqw+8ID0G
A0hL4ia89LuwmmnPo7y+yUqj/KA7S3f5VFf3f/5JgIv9wUdxJb8bhvv0nsu+5bcfxY1nIkR6ALwV
wb7L4y7cCp5Eh0yPgmeQv/LO0bKag73om3tRtuN34uYgYWV5AaQvq7OHbIxOWlv6Hah9tpC45aw+
fBdeFq+tRL8JteS2bMJ9DLDG1wpTbTFdaXBVqCvmBhmFGc3Xwoo2c5Q/JZatP6ZmckPa9Y3AGbZK
8Dn6rK+ZisJATggY7Zg7wbWmHWGmeeRZse2Ho+3dDbX7knYIwJJakDQ0GQ994xynoTiAEgLXOm1F
DzW/g0Vd29tSZ6lI8zT2I7688LGI7zsZkb3K3D6ogyOGQAdCQXfbxXiCdRKzrRgHiTd9huOSldSO
5GXkJTU1XxoZdPNzWfVHhHpbzAVbKa0Pck+/R2y4hzl6TOr22C56FUM/mWW8nQyqTTa+20prWyz6
5hNdwncH0zVzYBu6qp6eZhCMHXOpVZQXziqRUvr9REiPkY3m2ex7wkFDIpmW1GOzOtpOPZ+7JOd3
GpmGdtQdI6FQiyvaiCIki/wvZBbLcf/rb0BieWeEoMNOAUf/+xsHl2vL8nyyfXjF+S30YGzryaid
0AzuzJwEcSlD8eCVuat8+qO09fsmG79wSjcfqs6HJyAL4runIWCSkYXGhMAk3MZdnm9EwMivjMr2
ZhjG8jWci8zchnigv3v9qD8Aqy6PXqbEKyFV4Umj9tr1Fh77lT5Hti/JqzhCgU+2Xe9of/WD+YOf
PufQ8vhDtWxzAPzysV2tGuTy0zdrbzpjBu7CdQIifl+xxrwKOhGI8zDkwCfOd0SPNafcmxVTDimq
gz5b7lM2tM0Xxgz9489/y39wqLvLgYniFuEdW6/fv7MsnMgOtkfMNugvwHiWXyhw97U2QDBT4V+c
zH9wGViPoqNn5epiQ/tlXlRGhjO6gE/wO7byNWxQUy+qv5v/xkf6zav8cjhlTEKc1qSjAqwS/9DK
tjy1rUWQj2k7WOW74q90Vfqv0gyuH9MjsIDUEC576F8uIndoUlVGbfsFjdRRQXGvKHf75NBMM97a
0iKJfBwxg0cGegtT04qrVxAn/Oef+4/ehsckzqMwYvPL//7+u2SYY1d1xBBchMwxSIB+NuyOutrx
cqSNBtFWYY8p2ukh8ufjU9oNf/UOFgnrbx9xNq4XCjCMEBIXnyt/kbgaKtTdKUscP5ttEr2jvu3P
Nbl0ax6nLlXQOJEGzazdSQbzjjC1mCpBJ4vc69GI/cVZ82sxZrPcR2XM4x8/BPXgUiX8plyZrTmt
e4dbLAqz1He6PNoUFfvTiJ3PX7zUrz+inzBKnuocj0AibfeX7z8i7BaeDusrsBDhocsSuc91NZ7N
NuhvuEreX11nnrG/XGmmvZwo1H2cotKm2Pz9pxuNjpGVPgZ+FtTTtUWdswZYP76KuJzbVYZP2M9H
s95zlCLQlE1PEhpi43TSA19nlLajtsh8zVD6KozJGOpQwN22kdeuMUTPR+JosTYuqoo1x0eyc9GI
DT6YG2c9iSz+NKqsYFiRo4Q1ROfrs24dgtCbniesVCtN6JheGWjn5D8ac30euzH6zhWKLp3VVD/y
zrTeAqt2WG7YP7pBmz49YY+06EG+zmYn31VAlfFeqRIrYB5y1zRy2CVdbPsqgxVQR2Z2mW2rOFhm
RESlciDHUvfwThJrpnF2o0fWve2qNXEt5rkkVk4P9U1X5VYKCTLx9t1cwzwqFDbvVRpO8qkkKpDG
HKQ8qcdJl4dktCXJQcvGhpwxR31JCICKfE7lefV+Uu2GrtZFXUAh+hwbZbodrWk6acBIt23fDWc2
qMzDk8S8G+IJr4QTmP2nRaTAHpsLntBWM04UDP220APiIBkGA13XsXZ7pe1eEjePb5hW2NcOWeD3
gtgJ4lPbcIkNSnHpz0F7U2WE0NsY+A9t5uqvRV2hqTBaZW/Hzpru6ywdroJkUhyS4QJmzI0a7W4z
aE9xh5zADKb+CcoC3A+mKI94d8ubCunVRVR1iFOgEfepbOJLD4APEYWhbfQ6lzvoENUlmEXvp6PS
fPZp+rsI9GYPiKg/Z7PREcgCowqIg/lN9Tlc4ElCPAgxRoTT3L8xZS18wcLsMCQS1ZyeIrvry+HR
8LrgyyFQ4TljvU/S7k8ylXjpnbE+A8xIH0RpDm+NWXefS2yGsZ0KkjhWgW0lqGtDBiuCDBd/1CVk
flL0kBfb2yBknjuCLHpTNuStlcVte8b81D810wKYEEPmV0FhrNn4JqeR7OtN4zXOjTbgTYSMnKxt
k3295UXqzavN+ciwEK+EYzIN16Nx29NunABQFHtSLzlubMAZKTELpCoGc8KFm0cIh9UyNw2jh0F5
rj+oQUBScN3boK0YEwcI/pWu7HPHvBaJJ/mNbWmnO4zW821TWuGhZSktQW9IUNpelD7THbM6mG0d
cFsXbSNQNOuhF/WFoITY92zSnayfL2zk1UtZR8O1ttxuzRw82doWUKAJvd6GEPX2KQoBZTvRFF/j
OcjuLJln29Fp1ckIu9cmI1wmymKoISbY/2BIieoosnBbub1aTUIZn9jHqIhJbN50sZH5Smu7iyGY
Qa0CroyzLUPHOnSoNMNV3do2qLAcxUBWWNluMfJeTE3pJHzHxve0FMHd5AYaHqgGUXjOibsEMNdy
nyRhuY1SmJZT35CAZ9UY1KLUIUrWiG+yuPIubaSG85DnHpETvdneRrqqWLMTXGI/Ip9oebkuMm4I
EysuISyiXYdJcx2NIB+gITnjXtHSGmtVC+FrQ29/L03B70cnLt2K7O5kBbrhl431TnCG9oaFoL9N
hdbsNUOXbxGRADd6IOPnkHiEXR9wxBGgNg6oH0m9xvvVbT3lsvF1qujd0wlSyTKkKKQoBQeVIgqP
U806GVqJwL/UGY3OkNXX0OO0czvocbNx0Fc8ItpcUkwJ6pZG6e66JDTvHUAfx6rJpuMk8pDpXplT
V8IMx6xRvypJvIxnZPr9oHgKiHRJYIyMZGc1XfzNZaDLHdpAeiiq/KGdK2+fZ1ZwaRHYQDggd6zo
ivDV7prhQiZF+0aKRboiiJo+Th+MkmUz8EGiFKHUyIyGTaepa4KMaLR63LWurjjohxlmXwmSVqt2
eV/HxyKjTqAJYvs06K7YeVEELC2rKA2LcsDPwJQe8g/RF6skBFdqM5U/pVZDELmXxqeZ4KWf41Hh
j71mPEqUNpuosJsbodxw5TGP3OW5hlZlIBj6IFuyNujw8bTsJ+LqNRx0afFWkFHMZ8/m73xZABJD
oXf5BrFgdU6Q1O4LV3spCtfwScYeXkQlurWJwPCszJDUaTNr2Dgy3PDrPkpfgTjIr8EctEdUEqRr
hhXa9dFFkYS6i2dhmmhPJdKuC8En4RN9Arpa3WmqneQnFK5kOzQXDAzBs2ykft+QHHrSiaE7iKAI
zkqp9ntrL8m9A3zRRzKaw6vQLPuHqTTvE/lXgd+AxKMyD5qjHrhi0zhFw6PddpAupCO2PWWyA1JB
cedqBVLEzhHjWcH02Osg6rco8AefBF91YlIPyTkxRXUMI5ccv8LqvgomLkhv3PbGEgs5T85msNFD
JNNhlzVsQ3v3ldYlOAe5RRa4xbT4yG8JndAI2XRtt0yhGzTBBPuZNj6mlPpkJSuMYAkO6reEFezz
4BJXtcFXWjeY2AWyhC5o7Iex78xjqsXiAoto2Gr5mPsV4aUkgwXCfgO9X27nTi9fp6BID2MeWo9k
YQ7XGe7fziZNnVWnm/Oi4KFNn3OAMNesFvMtUS2OtZljlRzox4wtKrPs0A0hydpGPJF0mA/JPpRd
v8W5iYtOM6RkztKPiHsMeowT/Ei1je2x5gnWBgdcARme+0LU90ql+aeVIyYrRB99dU7eP0tiROxV
AMBP4DR30w6nQTTeQO8xv5rSNkvi/ISCf2PwrHXt4tyh2H6I+2RCIhM3hwz1DG69wRsx3lr9wFuB
Scu+ijXY2h2N/sprkWPL5Cu9V7PGDd2MmnnDfHz8kdZz+25pSFV47JXboqrkDXm1ELNaYjFokA21
KS3Sfa125EsiJKHxs3gan3UqZt8EVb0uGnjBK0MG6X1aZs23SjOqW80gmKLruvGaZ0Pq91WdNFuc
PON3pcWEiPREy3zpLddwJhDi20zsZIFwS0lvbef9OKxAQXn3oUFA0jQPrFZze5i3TjNhNLJMa957
cdZtEw/m4iq2ICh5o2JtLWCj8O/EufVaoFl/zpCyH80SyRU/4ix+JLOrRoE0KLJxKYW/OiOtvtUB
sN0Z09KOKkOkrHOacs++1jwvXCVQjYIlu4FY6avUs3LniY5PTm13n4C+eZ+ssgNuXUcPlmEqn4zU
5kfGdpSg00Fe6zbNv2izjEufGgbnpgYYWs/CTwiD4lseltFDP+Y1wVhCNw5zzQqqSoT3JOeuI7ar
0UwOdVWDWYLxnYm0umH7oJ5GbYqJxkssa+vGGofBuFiAp6IGjhSlNxFc11PWxeFFxyd7VyJCTPCE
ze5LRP1yjkbZvlUZ9mWyWt3PsBf46uSgyg3hcC4ZyoMliLObij2Jpui8tD6Kb4mbG55Ti6mJAjp3
aKdWu7q9EV0nFs13+syTgm23C8g6Zd/KOFNbSEhEm86sJO9M7qy7SEhrLFbDOA3QUQyrdoGgFos1
TfATWUP8bt7qxNJ039R6UpvLeta8zSJ8fOpRsmzIHoYVPTXIpCQamgY6jDnc8mV7LyMZR9dZCwlL
d1ModkeX/dV5ZGzHcRK4iysZ4ewZTwdk8ghk4gGyTdL4kd4l49aOrfyxBGWqtrk08xfldBMaCHbG
myiM608gsQGLZKcotJ1b0+puAt2mjnPNKg18dzCZQKJ17nZZbUbaRsxTXx8HQ6e8NNygvmc0QMIc
3vi8ZdAgvKmZD94UY4qfSZWb4JWnzbjBnyuAVtpMpI9jNajwxN9Ln2MRE0qTD2XnrrAoJuz0g8go
N8wJQn7PtX7T1WNdbep5pvDKgGOPvpCV7ke4dshZC0qZXhktkJrnECjCCiKUm9qRwxPLuvwivGR6
zDTVEeRU9/4oNGc11tJbJVPH9rWg8yLnGSUOWVdBcz/wTZ1YklWwGydJzqs2DuYpB1L3YkDu+4oQ
wZ87wkQUR5JunyP6VI1ePuxPTZtlpJmELUv5qc/d5kJqK2mD6aSoCLWyPAz2oJ0aGeTyhicpPO8a
IcMtadXR7eCZ9ZurtVTyxLe6H0nSIBIxOJteSseAVSiRce+7cggf8sJSt0RQWqtWzWm14njyntoa
q1TUxAB9eu44xlixrzlE0uJHnLNNZE72u0gMHXRn6ZsjzCltiJVPieJtNb18k/UMNdDqFGyhAU5u
7CH4hqvi/VC9Ag9MD3vo3S68pnYqCqR1mY3Yp1HZzQTZfT/lBL83U+sVjIvn+dRHbfkkS2e4gZ9r
PhHtSE49K0z7q8isdznq5Otatf3hEOboty4a33EkhquM4vRmwih9hSzbLqNxrfUgK2TxPYhCHp2U
fTqr5GYeciwGM4elGuazhzflAwPz+K6leoncYB58oK/gcyfQ8nnbhAdjko6PNMjcZqT5rMkh4F21
U31ySds5GYkjyMFjwb9CPaZuYtSOWym6alvkGrn2HYX7Z5dV5WFqjdyXdpl/MGnHM2zN7cBpH5fi
I0tiDnmLpYZ3r43xMB9nLrGJDEhDcYuAdZGFenTatZpXMCyh1kdB/uJ6siczbOy3k+XwBwi6aKic
rrh3e1RxuAromVa449BhoG9FtiUWWVFGbl7g9yUiXyuJ1kavZ1etluarSx12aIH9rlw95meEkt53
kQ5YYfl98Oyb3rEAsE1ITc2xtKDnBICWMQqwICZ5h+ivhPmVrKgjAmvDztgDAWDD1xSoxjViTr+Z
LipWGsjG51EGlarKh7VQSbXuskIw7+PRzf3ep+alqJL8K2/ceRt0SPa551GFgZ5ljRBSzZvuvDYB
Le0A5ZTrEGVSxVN9cikzMrhFWKA8Kuqh7jd1JtG/GWHe+wZf+5IujSLV5ZmOCs1tzkQ1tTcNDA0A
BKnhA6sRt2zgq23LoYtFropeSuXa+Uq32Qr5JFe7D4Mjo71hkQJNjGiiQa2VzW7UiSLt2RZslKYY
mEix9At5+8TewqFrjOvXAYHLsVUaHmpuNr/zJjYavbvw+AlbY6HQ6wIU0+Cy219JU3k72mb8t1nQ
YPo0pstoBsZX02nVQxj2870QoXxmYVq26yaY+2lVuhk2jFAr153iwxL3oevfZ4wFRFI5+ktTLHmJ
jqaebCifBAwl4VpgrOnXVcnzf6VjotVWMSCENT1PEG1IlAuR0+TdE26NToNglejBzsjn6Ya1H9/B
1BJoum3icbj0hTSOWRQEJfpYGplVD+2IxsIexV2cTQmxoGVwyOJ0ftCQclx1WcuD3vDuKFOMAGch
v5+nZcWyquK83NblRBxI2CXW1aIuZ0eUTtopDCPtvqL2I+nPdA8lQKKHtiqLjqwNUd9GRnWVjWU9
5qKbuOlNr29XDJGMDwL3jB+BmMMHZ87zHUwcZ8ti5MMN7fk4Fla/I3PLPmnEJd7D1FDXqsuRwuSN
tkXl8SWEDsqPmfh0nBPCG4yIxBMNDbpfEPV2bfPSWR6kyXBfACb4MS1GvDC2h71FIhdtW9+BExiR
9V1gR5GO1uM47CcQn07sJXfZWFYvjTHRLo0wl9gjEKyIMcactENXB8HOLMmKqDxvmUe36Zn3Gy4i
Su0uQUS1tghGuO1yQOVgUOMtvajTQGv21DrpbOdR6TqxOgBayJ034rfcCqwvbg+Xjj3xKBXi2oFO
OcXjg61r3kpTTG23o1vEak27Ctna84pqH9Ruux17okBj7ITEMEQA5uepvsTsXb7ZuljM2BHDPxmm
wyaL7Y+Sx80DzMDogyEB3M51A308fJ+ccpBPGSizszuzSSnX8wxXGxJpTGlRp0SKLy6h8ZnmzVvj
epm7H71EwApN1GMl+Rmmjj6+SYOx6cUN4kr6VEbtYTKGfkPecAAl2wY9RHmUE0mjaqtB4xNYb3An
zTPZjxPJmmwWG8vrIbh7tEVDp/CTW0As+k3bEmS2HRLHfBOl5tTbpmTa17Nz2VR0ls/Yozhf4fsj
cne76NETWEDk1BavdjiGH41lAAiry5qvXglz06c5+bsMwsHWRdpC7K6Be8IP7fd9WbRbr0Zh1VpD
q/luTeTuXYeCgxHxMAMLtQhUdMtoNpmY2sxxwp6gFRWb9bXDpHqLXSkna1EGzwW2WtwlA0cJj69y
3NhhH18H4su/xXoCoK9xJnWc9Ap1UFm21taAe/baJwKjUY25NVAdqkW8+NF9Y0TlK9JNfWuhblvH
DKbXnEU/EgMZscfxxKRg2DBYUWfiOhouisXIwbYi40kltomrLWm1j0rjcVwvGdkrLEcp7MZlx1xn
9hLaJtJj2Y+Vc+Q4yWitlqMyJ8j61pyi9hOI3nik8wwu8RDC3lDNhLMAkpqc74RQJf5XZTHTbWs5
pXunHwWhqSk1BU40nvBJqneHKB/yb7GY5uekjhmYGCr5RKqU536LI2GjARc8BA7PVg7D8DYezGAn
nJHAO4YslVrbXQmFxk6M+nuCQDff5LkAxVx0brqdXejKWyunyK0nHp+UEvIk6ZefDOUQJpyQw4JG
Vzcr3gDp22kcpoSzecuXaKPS3dh1Rjts5eN8j2E+XWwWbbwxIm57BMBgmIuyJ6hySpLXERvxCmBw
9khOjFoXQInvaaNoPIdmIGwqDySaxMILtV2N/3/YGDpJWgTC0nuGiqd6+r+oO7PluJk1u76KH8A4
gSEx3daAGllVHMRBNwhSEjEDCSCRGJ7eq9Sn29122BHtC0f0f8GQgvolslgAvtzf3mv74O2mRZC8
z4aygdtRNgktoBxCNwPI4XzNsTv7hMzIQJuPgXhP8dLNK56kNRzGoo+vTTFx4QXVdEpqFa4hcWZP
LBmWXd1lzTZdJsC/1WRfB+tedKScfgurCM60tLtXs/ScbcCeYlPQJRuRD+btBxVpHRbol1z85EAq
L3zWWEzhFFk9xywz3FYNNE6w8/ZD4cIPoOqIo3tBc+dbVaTc9IfWjxDKA2q8K25aVCw/MG8br+S8
9KZQFXwSugmL3eh7wtmqJIbT32Wp+7xAtlinwOzPWmXBkaW9OIHYkLvBw3efC4WjGOTzcVIW/CKZ
ZvYOb/n8kneqplSUpHm+G2scAqvZzDGzkmMcyst013HbwRBPrg44DnaKyD1ac2KuGi3tsxGU916R
pg0+SzNkzYh3r/wUE6u/PVzpwsSs2kLWDheWETvJiA1xLDVpWzSScl6Jwuoxsd+n5pEyjYOVM6r7
rdnP+BnQBzdNSNHy2gBvfLOmJTzXGsAg1ZrVH0AjzVNj+8YTDs4OJ7UCCT50vnOrCtd7FtI3PyhC
Md6E9vONiO1uYy6ecWSW8U8wDBmcYM9jkh51usNjnT8Zvtu94eLsIhFULaLXYgV0eRvVXnmD9Rwm
IFZlTHdD6C3zc1trlwNvKTf2ovF3O6Gi9MkvI3emDCxmQiSzA3LySN1xckrEojehYXtbkcfGmrVT
uR8yoU+GIowI3pybgZHBZjHqUF8mbc/UkhXGZ5Ek3qtZVN1e9WZ4Tbrld8cGzl0JwPDXFKJjj9N0
uJtZksWPKBnn8rLT+c1bRPdBX6X1nXfj80JL5FPt9wz/+WRX84YQIHD9OkMvHn1tq1MxN+YtoYVj
xDnhLRb6lylParYYP5Ylc9+IC3lf5ujwBpzm0L/yIMaa4t47TQLm0pNJTfCmznGFmx6i9aqbM3dX
YI970zDLdrbfT1tAOx9ls68w8G/6sZOnIcXymjX55K2codUY9Pn7Kb5I/Bdg8vqpyPv5iWl0eC8a
r7+5icfwZaUcbDZlY044dwuyD3XZm7sySatbVSfjzmxb+aU11bvtiNWnq3QWsWiXx7Ff4s00mGXU
dimH0km3uuBkBiSvR4g8FZ5HITDXcM2CbOkjg9Kq1yYjrwbJlspRLuB507lq3iTg4x8dqnbJAFjc
vKqkj3qTVJYXJt6XCouRctX0LkDlGY8Pjsu1wwoqz05z1s+7Wat5h9BdRRjXcH1oM73WHe0mrX+/
WZRdwSEP4PunMRs1TvBBfExjNT2ayI8b0YX4ddzM8qHOZuK7dYbwzQ/D7I8cTXz7STt7e597/U60
YbmbLc+/n5nEvg+mPBKWssn75QbpyCTYGRqTFHflXD4vsSIrZ1X9m1sv7JYKG7Qz7MztfwcnHSBV
1LQCkWD+SfbXvjCiMjP7i71Rk+f9P/RUvTSIL9VfYuS/OVf/ppD+5+/+K+W/AO1gE/g/57/2n938
Wf8H3oH1L//PP52u1E/dKa8uC0uXiJbJ3/bPzJegf8rx7ohCmqasv5/5J+3AMf8RYHZgL48aDavC
xPTwr05X/x8eUTE+RRI/pLjzP2N0tfz/zYCAHQkTKCwSR5iczZ270+vf2SsKy+ZOUKT1LjPtH3JC
WRyHvRmo8aXhFLorY8z3Y7d0P+27qp7TcLmQjIel8tWIgjZlnHgOql3skqTFkD3Z54VEARhxG/m7
/znIwDh7nKcCO1fnuZhYnzfetrLf43Cwdnq2xbrrFX3cPjW0bHW22h+9dRY26mbN43DpK3AETfFA
mbK76zqr3kw20a+Z2iZP+vrAyqJh0TbmUYC8CM0j9g+KdNNqSqGnj6UXrzzUzl2/TDXtfH61HWk9
5HtzLv3wxwjJ9Ui3pnZoUDYtgh4FkB6cLHr05qgwhB3VEyJF51FDNDhe/2n6EI1EszwYffc0qNE8
yoaYkG7mbOdwjONAhXnDcN5UV0GO1eVt9K36mpike8rS8Td2EU5HpKfX3jTujwC6Gn7Quf5SUqay
CdCRR5/mwRYxFSfu8OAmguh2R/+Wu8na9sqiEY2U3IXtIYM5/XpQn7oD+9innr32FQ3oDX7FpWWM
rws/4u/4FoDmuZX1W+6WxcbMQpq06geXYMWKndd9gPE2hiGcDZj6dTsdDcdddqZm+obdTfLmPcym
IxMdiXavpi4klFEofU5pfv1u2fEhL23a8zQmf0yRvFYt5kTJ6Ti2ed2LN4+I3tZRIzU2Im/Xo3Ai
gca04vx+cwnVlq0/RR3Qg8nIfs4a9sNdIpLh1XJlchTd8CfONawpj+Rsz8Elhxu66i2iKDoxflWG
TdClPE+zOUfKVVFLUIZQsPWS5Te+8a/Osd6arigP1BManHr5pE89ohk2655S4xVU+WTtSbg6ot6N
AdZrb8rO9oICwmHkEbCEu7OHah+grXjBsk/9bI26MJ98O7smoWfjaglelCg+CHHSSpJ2p0zkv/vY
zq/50P0W3133UKfUc7oFImnlm1tE8ZNE1l45CnNLbCcOdRQDltnwaAXqmvvtp86yxywLD+WSL8eB
hsXYYj9O2dAav1a7DSXPb/qIvuHMGyMvP91umChWbkuhZm8wI8RFfWwk2+slay8GkZpVT0f1XLJw
ozIl0qZggBseS9nJlVqMzdSWxLSSdhXE4teoSmoZDNwfAq+ODOwjMj61Snk8b2Iloi7MKaZhS0qG
mkls+TFm7s1K6Gwyk/oaoCSs8YId6onLSZc/MSUWR0zbbGfQoVZ9l99yRwU4NbzHEOVCu8F3GWcP
2BiRnSa1LbmXRO1icZ5ou5FlCGuelpiYpRy+MfktxqH/IaqU3U3a/yBXSbdbnt04C3e7JvXbVWFi
7QVpoTgg+XHkD1W9ybvhxXENKAmLCNcZJywSWpAsupY2FKam56T8QZ+6fBjpx97p4ROadHMj43ea
acg4Io10D4wSkVHiboh1yaQ3e6e0HsXGHYZdm3E48BK33A1jGnJaT38I3vW3LoCRFpvxmVBfsann
RkW9dh9iQ9X7RNf5aWiG/cBYuseN1590R4ardWFOiM5ojy3dQZnM1AsoGNZ+40dc5vFbWySPs9U+
F1X5VkEGxxZlzJthMT02FeaxHpP8TVJKQpcaLA5wlg9jm7CAdu0/SXPTXBZRJnD+BNJ/gWbz2sfp
zbYloikUPq6P0tzaHMjQaSe502STsbRW5k4KkmuVP5wrvpVzsEiPMyFhqDHo2KoF6MWTcp3I0YQH
3AG7spvI4eiFMdc4hRFTXekTFTx07fHwu06Weeq6+TksgVf29Q3lwsfx1KWnoRtJF7k0/wQ2Gxsj
dWjcC+iBxdmVsv/bjZI6ghb63sjEmiSM7Cg+qy7h+cE2dgAcxo4Xsqw+AkZmCvQkk777ZYvyJRvS
d9Kc5k73qb9Oa/u5vQxkL9bSNMB1u+Kdgosn8OzsFKjAWynhwKwL31Vu/XLM8NTJkcBoSsq+8Qax
8rD8ZAyZANlZUWN3+VI8C5CIWLIuy7Nd3//hAViAn5PFi8lKkiM8BvGFEqFsPer4q8jJMGFb9jCq
Bd85xDOFM8YuaxoTqG1qHEfuSF+gxVDAyF1ObnkULisNOsbmKLobZoebI3Y9w++SNRrGd5cP38yH
SMEH2aSULGXVR9WGzxwbyGLjFLHrrmQ8ZaNXz8Mjtyb82RA60JO/XTb/wCGT92m26HFS3aGbXGoV
nLvaLJ954jWbJkFYvzgq+ci6BGlZUrUodVT3RLrm8L327kIjAe2eoPTar3KUFpebm/wMzObNNaxP
SffU3e1FWnQhkni2pvpWD1ipCKE1Tcb7f5wXTAbtc2+dxrQ6+/pdZOJCe82q16W9TVq72NK1yC1a
+d8ioUnK7VmV5yw3E6eh5bZgP5/Wy1Npx8Q+k4liaSuf+ab1T67jdrMYrPhM1CQ6GxC1p1EtOxZy
Xa5RCIJflVs/Vu4g1otbFnht2Xd2DmhOzMPrhUULpb8hP2Xe7Im0401pd2/KiCxv+mxHaqHYd2VU
mLNR0VJfW2rAqOeOMfAY9Tt3NACxFifOQnXrbkgpu2klyl0M4jvNlVhrkyOZcAq5MfOOtIVVfWGW
DOo6Xmf+fMqz+pFjz4hsoXZZ+ifuJsSbdj5mOU9+NRrVrhPNFRo1fXMmnmVop8mWvdcZZP0mI/CN
P7HWW86T0zpzglPcGBfqbmkzpIp5rUUPuxZZfyXC5ZJo41h4LkEVi4YcTa/2qH2IKlO2d/REG6ek
lSdUXNYcc4gTnst42ZRc9CopzyqrNUew8FFI+RXn7IiMciRlCne2DtLHOYT9h3uRQ6fD07cx/jAs
NoHrEDBbpm3VgdZlQDv1Xk3gtic238s08ps4IfjdH1L3jwjyAtWdwEFY0mZcA9PthqA4MFUv6ybQ
78yf+XFxkoe0gJxsYUcFB+T0D9gaHpVHCzLFidb+XjvDoejQFNp/TqdnP1HUpQcLH7TxDDWS3HvZ
/TamdEZ2Cp764B2uFw2rRYwACb48Jz65Qq5xw/RPNy5LJCv3kAj3ipjmv/r5pzFMxTadgHmDmJsH
X2ydWc0fC5th2AlnL5b6WZr5tL8z69ZKGvQY83ks6PupuEtvjjvBt8KqVGF0jUeGo/vUMNHitGZt
Tz8ZZVBZCg+cZQ9ZlaNA6Fw5Y/ADx6K1zqW5L/lRRXFaPuUzOYTy0fTQu/yYfcjfD4TOYcjS/NNx
Eh5HLtiKkiH8hfPGqBe5mWvylYTiScCXf9KSt00TwIUlq9Y/tLHctrRtrhsWgUTM6yidh/nUtyNW
+kIeHBrf9rW3nCl5TTYCJQ84sokxbRBR0SWvjMjpIYGTpJaodu3mtTHml8VtnLObut8mZEuWR9ml
LOZ838SzvYHofe9MH46DI2iULwDy9EspX8QKkln7EPbnWE7BSzrTzTy7uOIKXGymV35kY9lRK8Tz
vyQhvJG5yHbK8+jrbN34pkzKVenX2IWOQLPCb0H7yVSdRDymRyjuGFnKOY6mMj6mvS0fM/Fodr+7
2GhOk+7Ks75/yOso9i32EllaYiBLrGPvy/fKCbrt6NBQP1jkbQcxEi4PrA/Cd9lHn5mPcYvNpV9o
kzextRwwngVcpvny6HO4uYOBl0PC+7WYEWVaq7jZNSeRpuQ07+DDpSFTZXRtAnluuZ2vpRNW+xRD
NCWaFd3pk7qMtIpHhc11PbBrYGNG2VTlp8U59rBzlCoYIy1K56nfiDc2lO84kuYX6knzFxpKJxdw
jk6kRl2rWoYjlD5Lcj6j0PWS2OUjm7X81FY2w41hfuGjHzF4YOIzlWk8NL5Pr54K9vSL49qrKHka
4eaeFrulDHPQ02s4TS9dWu8FW6kXEw3xstQG73OIYWnQI/SRN4x44AIYGUPsOShN2yUwfgJDvtVu
bN/cfFggTRvco1Nrz+6iwoCC0aOzXDsyc9RQyNi/S68JDp7NvaUZ5YMBMQQVq+NM6C4Jrrv+lga0
Ija29LZpmvi4uelUEWPg/GQH9mQbB0bNAq55yrNSGvZ2WBKJUY+ZCRyF3I+4vnZCqK3jN/TewhrA
YPD37Sf3TZEt+3iMy5ftItG7Ze+2vxD/+BNh98pJJIwW3mKHgczL0zLZ7cqmH7RxxfgiJsveoU4z
3JhmHmVhjR7tpiH1EJSl98BOWN0GD/AKgo1fz2+lNsOL1YZ7+GJu5Hf9I/S9K+us+xmTVrbkWEo0
2RD7/YNNDR6aVQEdLnSewvuHjDZMJ2t+29LFQo1ojKEAi2sSAO/vXV6D0lHnxDrlZZG+WpmVbuIi
ozZe59WbdhNsaeHJ1K59CvEAr21CUvupzBn62ImyxgjKyO8X7zFJ0PggAJbaDh4nSh9jPd+c8r5F
YTuwm3J/ZnbGmRVbybnNmk9TDsEDBt8HZWrnWRFCXKODejvUQHtXt5ZzYIVNPWlhPHObMj+Vz23Q
4Zzku068XexJnyBxwRe4w78LbnBEjbE4i0ZfvW7B1ouOgeXH/Gh9451p1v/d5xjcC2r9CJx5OzlK
m/Z6Hgbs8qxNFnKipvITpn1Cz6ukSfo4xTLblWLEh0CH4Wk0oIfpTNo/Q855cnL9L0IB92M6hnKW
aNTMG4bx2FDqJbqJCojSe6m8ZXpqgx+1dUS1my5NUM+XhvqrlcOAehnHR1T86mduwILp+mbNDyB8
s8vxMUmF/OPO9THkdXpPvWSLUeqsuOOPTJYMGGFDaVyYNfJBS+VH4HPLVZPM8gFoGPMNuLM9zwnz
kjJnek77WGAsO8hpeJ1mgA1U6Pk8LswKw2NicQF1ryl7to+E7qmKalQe2R6840Zt4jCpYByj75o9
vnmJ/A4DwyZmQFxi1BjUuaLSG9khvYPf4e9M1tMQisfyxRfYpgVmg/f8ni+R3vzLTs097ZnWb1o8
Gf6M/NLcdyf3op0t1Xggga1sfk0MlW4sAKHbCZfN/bEg9zFf0qq0s7MyE4gL+BfshGqMDBYPL1iM
VZ8JAL2rcfaOrN6GpOsus4qTp7v3s5ke3cVJv51h2rR/cEWKd9HXUxQ0U8mzuUHMKFR/VUYZLZ2a
z4OwWvTk3rrKYMk2hp20V78ERDEveQnnZf6w3ZS4R03x8JTrndm70cRt7Iztu12TdNwbVZf8GFpE
6zooPnRdW+xBg2GX47hfOzbrMt0q9F0CN1cWrOWprbPvNtkx9Y2vzt3XYLiewQk/3M+lm23HYrb2
TPIQlBrJK4IhlNLWylfF+e5TWKNn3CfzZ2SD9GlhKLQ91gyd1WTbrjCoxDMzkrpdzE27zM50dhY7
opl51LVUGCQVzkzfoZ2AMKt3cGYpVpMtgAQPDVbquZ4OTZhc1IQaxyRzLm1aEMOe+yGkfvY0Aq8T
uChgPm2x7zMjvTl+dZJV+poRvtr5drlnH5Nd46Bljg78s7JFtwELUG1kS1m5R8pnjc3JuVLLzuvl
3rq0y8+m4936+V7sjczGXjB09sNoYyBrsmrH+JatiI44qzGv5WWkRkxVhKyDxQ63bjfE1DZM+a6N
ayw7s2P8wF7yA8rTSDjBoXzL7RqGvVntgypM94rJHuzRYJ2M3JmQATZDYjgU0VsNedwihKtXMSzO
zrph5bcbStGzkJvnNV2twYU4no2So5wItwronMAk8S+K7mTgid7m+N94wOR3+2RwBtzI/sotedCX
9kpl2Yo+gQoHfqZ+YGM6tMn0vsRx/trW+OdUNbiHTvQhHmxv2rfC2NFqRxl3bqAG0uKYz3GxDe4W
SY7kTbfAMHVFs22GS2rbb/SMW8ckpY6iVJewbeluudvSF1NYT3370VCQvB4zr95KUxinvx+6+6+W
xq12/qi7nfNhjW7xkKLYIKg2I08h3gjsVJ5TPOVDgm6Cw/MB+oKPXxFB0UnmdBMsBB6l5KvRKrWg
VxXkz5zejOy6DSOjbw4D/lTkE7JcMYPHqvQ9QCdsteaqKo+zU4V8kZrsfW7+NkJvPjSD+VaNA60X
A2iQYgmeS50dp2WyroMDmYwa4HVAlKOjjrup9rGnbqJUI/Mb5SlcPIe2F7/wP8w3aaAQ1iGP3rm3
mmiw/Obi3PfEz4XwyWLY8xpeBUZLFb4NVrdupJ3sOmXS0WH2zlkOrJvg5p9qeoFXGf+t2Pg4G1Zr
+VnMqtgmUR4o87fCSV1JqU6zyY0pXwORRYbGZIQXOXS8rxhxZYO5BBtA6RxKoe2DQ8vwicw7f4px
fU1ZATTaCiqLanXkF8JbA+3/IhJR75p6og7ZsHbuPMuVj/d1NZpBcLDv75owp0wGFU2WtrUqvCSN
SKeshBigV9Yk50jwqLeQxOWypOuyb+N9UGt/V/dpQBKzjYhRFCtX6oa40mxunQoNGwvATyuRX0uu
D0tYO08uG4+t7ZdM7P6R+tkpakvuWE3fIUeF6mvpKUoyvHo407vIVaoada6CZ3Crm3jAy2h58bXS
vT6KkINYqmsQ7qLtEFhaxhPMWWedckbuWLni35qLI/f9nkMtfYMTzIBoZcJTaj1OGc0NX6l+CgO6
l4O2u47+oK8p73R+YhS1dug5IApurBSnjWf36QPaqQu+hpJMVNshhzBDXfFP6vCKh5lN8PPvJPar
fU3R6DFLp6gwW7i8Xr1EdhJ75A534VJ+43mE/qCNYecmU70zQnd6cfC4yWZsnltvfEHOq59nqiFZ
4k6RDA29mUIm5sqWlHZjMoS6yqSRJxNOtgl5AJPDTw4QW4xxv+0qH86sMP1HHDVUXmkawv/+dqY+
Y6uswOXtFKcRRst2H8t0+VDLeziNzkNy/5IrCoVYUP74+8Eeg619qiq9UDNcJFtrlM5mHhmcky6A
vZDMNIgYgzrLchghLWOwmxKIxZPlq6OnJVB3xXGct8iWdQDEeX8oLlUM/NKGGLKUxdW5D9J/f6VC
l+mnSfZAeC6FWfQnby6dVeAt/q5YhtdwJunTshB59r7gUigOmclwY0Rfly4/PqxrwVspE2vF0F0/
sA9njzNyBJrqt9Ave/pW2n5Xj+0L9MD5iJcOu34L+8iDW+hlUU4C8Ee1PM1sdi6EfIyVlxc9KjdU
Ir67PKqtJt24xRIfyiDu1/lQdZHjRz2em003ZjzxrPmkYmkxNDXXuW4Mbr/e2Qcxw2J+Ctaxae9p
YG6OKEN4TbB5cIX9zEHjPuKC/rJkPV5NQFY0W5987RfXdKDFTekOIyZhtT0wVrnjDSPxv7Nfz2Pu
WLPtrRNawNYGxvQIjL7cimk5TEWuV8YYhu9Lbf1UGJABHI/nZRD+OWmrN1p3UwYRf19Xyx921Mmj
GGNMX3dD3aiTY1VJ5z1MkhUbC6HgjzjFs4NGePr7YUzJW4ClsbaZDE7FxCyYpMVvVYGbXZzxCpbJ
eMtJ0GKi7r7z7E6QdJ772v+Bnq0vaaPcPYLufLBg5VHcsGwZS7mlCJEfBqPd6HYuriE46ZVgwXch
nHySohV7d0IupJwm4BjwHiRhdsoq+MSBrNuTSBmfOF5glOdFb+6xIFzFJy268uC13AjMMTf22Gjo
oscwtMYJEblj7p0wwg1bxJG7kYDbtZyId3VkPrkQeAfJrH8c5jK+LkP+brl5enapMasMh4cc3qe1
Nc/VfmJku8Q1rjrxEPgTc/3gPgj7p4CJs/ML8yXOZvFUeryTMlYFZ3h49xUa9ElSKsg409SXB6EI
Ek8uzx/dnWoHgl6uSvKMWE93dSIj+EBipatpfvLMPI4SVnGYtZCdXDWCVjZeDVEZ+7QHU8jeKNmQ
hszgfMfDIc3lcerC5dOez2R9eUjWLfv/x4XnF76kkmBR2Vy9yY9XTtG/VjQ0bwW4wyizjX6D86U6
jINmBhmtM73DT2ZTe4dWWsYJ/zgYbXaKnsvsNxDlMW2WB2GPQ8cIiqNnDkMU6x5EdwA0P7PpwebG
fSHx4TxmWI/9Dirjkk7Jj2Zk9Atgl2cFrotqrtOHzrJvJNrKPc1sYkVyNT7EdbtlJxAVmE1IZDQ/
04VUZdNo61CEqMQSehi/m9d1PM9b9D4cWm1aM3djlRjTGqcWiRdbzdwJHPLGECWwluXu3p+DK2Fy
403PgYZLbtsXXJTiYPAgxfBUlpFW4e8QT0lRJi+dJTeOaEEVesJ45mgxrdG+2QW0W9/mPZ1iD+ZW
gbzZdIO1sZkkN/lUp5tUOcW0cojMoJ5VbLPuk0rQkEyALV3ty3z4PUr3LAtTv/jQatBXq4xHN2YQ
2pXVHuTlqand5EJUmCcyQKkoNrSOmnng34pHeepLchJE7NGLpoY7a7WQ5WEzRCmKwupGioH3bMxD
J89f5ziYCZS5v/4aH/6/wc7+PevsvxQjmMTd/7UPY59Vn7/Sz/K/3brP33/69D8Agv/lf/6nWST8
h2kGFOrZoQ2fS/y7agwXGwnHon9ruaAM4l/NIs4/bFAd975AgBX/tIngIPlbsMNYaLlAPDzvP+MT
ofHpP3Aq4EHYDg4R+hP9MKD1zv1fmCS4wLGPFHg6ab+jqWZy27PwdIC3uW04q1rxh3KL4RQ2JcYC
yET4TGMuA88yxaE0pCB371T3GW7s9Dt/vvu2U99/HrupA20gsVrFAgglTdEEFpZ52vbN/YjtEDWo
FaR3MqXVbvJy4zrmSby/Q1xYugqI2FPann1iW2xq0tjmfKHTjyxLbRxzWmC4isci34D5zHfOmPbX
IJgZdB3t/Z61qQnIl/UXPPTh4hUq25mGiQxXt3pv12pChu7ig06luBZLH5wNxcqWcAHHvEmPC1wN
FWydhVBDxiWIoaHFh1ph1FK4IgXZLRxtLykZWQKSZYVH+N7phtoFoagPC+jrcoGSzCC8aqHBRn1i
VM8K3DFpO4+8XEu2/jsBTfox59AcipHE4nrApv06TB7Ol2KW3+ld9ydy5jxyQ9QvJAcIV7BuesXE
iTZjNBj+gD1cOSHro7lUSKOAmiKzK+YnJG9v7TedWmOjn9TKmuvwMVM6vWFaKy56rDnBpaWV7VLM
uhvpDMtmkol84rCfbkwylhwlrOJXRYD3pWlNSjURQZ2rU2v2dPDNo0mnHiGWPjSfeOjxS6SSlPhl
P52IfXhn28MWXtTlfPPd+d6CgRmKUnEPoKnL/E6IfClvw+hax9lss5vZSnB4MF/nvYWz6jT0lnGg
SZazni7sdyf1DOyFAblnCZk4StPUkRvPmzNgDr59rHVmvIdLQWPBCJIS13iCiqyTrr9KQuVsoMj5
szaOAw8BDNrvxyD78RsELqJ8WlJxxg9GTMcxDpurG6CSLrMQmPl6QAFuaz3XWsbjnjJTRo+BxlYq
6T1OWWnDI+C+TAsvoDEzY+9jLsnWjZ2Rl+UHUT/amR4+Uslru53Nxr32krzExu8lLbGm2SkMl4Zk
cRQqNe0xkM7+GgZO8FVga2Y/OGlS6I6p0P4H4RE0VlW7rxTxx6QvTHpBvRKVQ5YALMKFLQC1hxlW
GlVLjJuQSo7YG3BZFKYXHg0uiCNf9wi+oOj6DGu+CYY/NmFlkm5fThPwpE0ZGtMhDLkSiY+a67Av
m6PZ+OIGPLzDTCMGvB8N+9Ter62H2HKsvcNpjkB+hcTg+IXcdfTSRsOQWd+tCNVtYjH4K8sNqNE4
1F+NIVfPNl+Ft9ZDOT1xNzGmTUUI6epZtCJzjE6dC/rPsMclUWD778nWjMImZcLt0L1Vs0yPUIWr
ixp0eD9x+90X4L54t5R3dLlv+e+FY7pRlowSh0kSBNs8sO1DZ0gyPmnu6ZeEpPx8F+qdbT1Wy8ui
HSfyvYkESd54Nwgg7rrUI9JNPi75G3W85YHAl9mt5YAqDhkdm0fV1PvQ7gEDB6CbynDK+wdP1snW
02O4N+H8bG0dzFGNC6tcFTa5wHXVGuKKP6jYZzBegcV5CZ6WxOLFm33suSGn9Jh4jO0cfU8Wp8KY
SVMGQXfzKWdnzQwBYTuzPLpliWF+kNXKn4MlH4+osskphdUEak4E3mM8mOOPMm5ExE4OYczpKvWl
GtN9rxTBXiULwCrUTzBfBvUeH/6wNRjrTrYMwYAYviq39sz5ObYM3lCOzVBbNfb0MM9AdzGh+I8c
k6lGHB3WRak/stURDCa95cxgiZoE5qycisjFAvne9IU4NrlTRqpw5jerYJG9qhcOtWMdtNvAgSXX
a3O5swLJsLRhR+p+ZuFThMg5fucGp6mzuI+xWSqvgxLJIZ2hg9vy7rKz7sDzmIp6MBBJ9WvkgfAW
96S/izsiPb/D0hcPe0ksAAV7d5R6njPcMmDDFMQ3ibjKbRRcmWL3/5fEbuoJI13ixi6BwFaPP4PW
ml7MO7tdhUG6q3M1HiSSzS5TRvzQUDx+xB8y7UHpW++zGoaXhbPGnWGZd2vHkj9cxQlqlXlO9Rv+
ABaaMqyeBJL6Y54VEOcV+x42nHcQvXdH0i8cb08AoNIEhbKEWZ9kIzHFtuYnmZY1lq/qzrfP76T7
mJc3ysyx3DvzHYQPxcDLNsGdj+/46UQO0MZe5MvuaLMV41LAGTfpMuYIEOSn2hq5E7UEOgUegnSF
m8TdAfMrDlouCMw8Z3YuO5f94NMczD7IBnydi+GZoB7yRAdLZV+M6XSerLmLXD7zYGKzwLTFK8tt
Obi/MnCFbBatw2qZXbHT5cA7pdVOu0+6GB5LaQA9DLK+rlC9Ui3XxV3uZh3p/w/mzmTHcWzLsr9S
qDkTvOw5qIlEiepljaxxmxDWuJOXPS97fn0uRTyg3ntIICtnNQhDdO7mMlHkPfvsvfZF1CyVtF55
wWKUiEW20VBaVZibOTGnUO+dNJBTrr8iFbIs6w2rRdApqhMH6fqR8RtdNycZt56SMrHYPxgsLj1p
zDfhuDDTXbiEGGeyqn+WLDWDGHjKc1IPOvaTUXZOYHXKK8NCj7pnv+FhqOtGc6UFlN8r+4raJWCa
sHYjeyqeCb0RJeemojOlpdHqnFclNauerB+Lzki3S6FF2oZgqvsmbEDh95UmOaBlPA9Vze5yaf0n
ZTs+gP6B2MYAPh1Dna3UjmVJdx0XNybxWNbvU8MDeIbTfZTE1GzSk5oKvQTayBrPn/ULw0/6Wk7x
PYbXWnu2tulBTm1ycnKCDl6C3a+P8mJTau2InwUkTNnfKD7gKd3Ny1nS9fOUVyMF82qxIrI9966p
lsqIoFhs+WTlLrE8irr0D9mw3ZuUnp0HAn8oCMUy/J6xC6D38gT04Vo/LyTwKKZx6T2QklX90nsn
cjuU+HTZePW1lNCZA4JaFqIhrmsREOFzno9PDVCVI6iTfs0aVv3RF4vwFoLiOou7PoQ/lZxtcW+E
JryCs1NT2XMTF8uGFVj63gzU9gCYkLTs3j/ChJAkGwXDJ7KszfUhs4i9mGllXrsKy9TaL0yaMt1G
fmr2UvSrds7rjT+yfKFByTL22BxNbBha6jirKgeBgkO1TFWgLNaCU9qnx7mULRSpxf3uSsGRA+vz
vNZ6iXZosH5kaaivXb1Fe02rug7G8Z64IVx38TOzu2akMw89f8gr91J9k9vLfFhIrFD0zZkTRXu4
UcNTPjhaVOB4wSgNON8NvEGjgnGyk2ltSHegcirtdhDFi1NS1S3HKmQsIEcpSf8GAli90paohLHu
eNNr59hRCsdH9541J5aHyp7rF6uLuiPO0H6vz05Lyo10+ythVNI/5JLfwMAWnDFI5DajXALbrdMd
ire3I8wXBW09Sn8LQBSGYcTwW/hR9Nw1RfHQ0U68kij5O0KfxXpwk9dGt+2tNXT5s7jnUiw1aifA
nNWrkSjcEKjwzRbcXfrf4DQBMP83A8+/0SdRqWmM8zqPcwqR8c5KNhm5IwwyWHOWvCvDXFV4ygZj
WPHsx2GDtQVb83Ab+F40mrirzmzaJ2ATnGAWQiveiJspvie0xrTBaWNFCyf+6qyR6wagem5mhqAB
XMheDeU5GdJ019aonYV29zk6/qkvcFUu+kS3g2PujHG6DZP7XmozTaiaQn2auqz5bnB8rfy2oQjJ
9aZ15mH9wpCNkcobWspTEm1Le/C4xXtVniqSBoFLwTTMgWgOp6R1YVSYxcckZPKjynFaA9IBitAI
1K6l91venvLcWQR4nKrHkGK0hClrOb9ZyzRv9V42u8RB8xyV5R5QWP2fDB4Lj6NkjsitRf0Wil9C
0LU10GGFHb3IJCvfMZtDxpIIvXEuWahWzXo24/Hd5Cm5nw29DNv7Qzw28jMkDu+KsXDcAA6pdhUo
d+QkeCOpsmlFpcbmwZ6mcDGWbu2nUyJWhenMYZSXbIPx2NUvw1JVv0est5cyG9sDO9YbOSuW6Mx4
rCEbkP2GDeia6SRCh+ZoybmtUyAoo6SdFxZO7G+9GfOcw+X3jlQ0HTicdAfRD2spGkhvy/jOWiUB
nJFyWytS4yvnXseatHXhgSzkwLxIeFffKu571whmbSNb67SMynh2xMAUYkYazgU55COPiYy4gZ6N
xyo1ijPEp2qnFve25NqhENIlTd4my7Ii2FUeFO7AF9kW5k+jwBoLMc2KhKXXb7vIcddY7yB4p1rz
Rb1HvoL15GOw6fX3IaarqrkPCj6ruqAifLHLCFKRYsQ6bWmDHZrzdItLKhkjBoF2hWnR35oKJARl
Fi+p7o/3cFOBn5hWNOX5HyTiy18Fh6p9bxDSGCDSXSUtiS7c/4RD7dDht5C0l7n31pw8W4KYbcfd
2fKbyp74JenGflkJAb8pQxO2oyE+151enMZq8X/s2opfpgFUyaoWPAM7WNk7EBRky8dqIlfugV3O
CoObhFmUj6WuJ33gVJYqAG709Y9Wp9dWabgGelTWvk6Ny2LOxd0hdfcPmyqsTV4lRbKE8gwuYZLf
+Yv991xXVE+NAZ9RL5L+pXDT/BYBGDyOI08k6p+Q3qxmppImj8NlKJp3r3L1177zl221mETO+jms
liLZTBHvFgw1/5Kk2PW7pcvWtjYsGzGL7r2ZwFU0SRpf7CSzr/zUPShCoj/18Wxto7xPiLVU41ll
XCo1w7xhCU6JGddrBURknVfqxBkRAwx21u/8r5sE5jCL7uDqo+DQ59nu3tSSZKWot8NOkj1gumN+
azz2nSBXCmty2b2SUM8ntGQNt8aYArE22xAH9b7OnXTdl853yb5llVXDk6DLYufB530y7sP4PwWr
Hv7mz/5zH6rx7wXXgFIN3UIwo5XdRw37t0LUyMXpwJwXhdiOqdWbaEgFKuMP1BUVmLeuE5fAeizg
PZF8N4TZAiVk7fXe0ZPyh4NoT+lmmR8d5akX5mntCEaSsjj4AcnJzxpy+SVP3Q0zu1Vsuk5Bf+Ko
kz3BTODIZiatSZs2y3xnnzZdfhbWHYIBUIfnZo/m/3eYDpUz/l39Vy/X+pdHELxbTPD2PeAvCKMY
wIn/NZqFScGIIkpyQ7r6aJa3UudbxQN2LfaUM3MLmyI+MNkvGzv3b5VBFAsSLDmP1GB2v1JyVN4m
t2xuQpJELB722vomUmBCwfD1nicWeZoYP1ZCzDqJU468CkzLHteAd5A2sGNyGqOt/c3Y/R+JxP9v
LXH/dZDw/8NGDOEI3iTo2/90OQef3ef/+k2hSDdfPovf/+d/H5JPlSWf5c+/iL//91f+LQB77n/4
tkdYkKYSE1i64Fjyd1rQoyHO5OK3TPMfSu8/5F/D/g/DcwFXIxgDMPb4Ff/QgA3xHz6fGJ9wH92+
9/Dh/0QDNizz31HMtMMSRvQ8nd/PslHY/vWC1Asd7RWAQSjry8AAs/FGv3kz/eUKR6+/WBoV4sAY
N6qy7D+t4+/iVqt/p613tqH71Z474mz2o9CZxfhSud3nUrvlAV0gDuhAcreys+YVpF00l9IuL14S
f7DKP4slJWyVfs5llwVFX+D8tMzl0Qb2xwkIjzt7wI+yuenCMj/nAk0ChocdSit/sh3rTw3tFsFv
0laqtPc6aGQWl9hGFiLzuIRqAmnjSWr9Z+W3+FWpMwpq4bv8tiCCrILaD+3dU+p9UJzFsfpS0oj7
hgo/zPU0MZv4ZrtcK85geqEYxDMHDjf5EW68beK+CmoPEdowoa2W1gazFEGT5JemEfLJfS89K4Pk
xhj7P0mMIjLJg1az42wYLT1VHPBPZUHVxS+W946T8TuLdAQCRkf3nkKJsmVTzXVxM6ohYf87yEvB
43TstGmDxhO9530b4kubtnonFKZY+TGAh/8CInGe6lOMcekZ/OlyXjDyt56Zrx00rKNswFCaeXpl
/cXWdtjRCLOmsa+6etFoPWJNMM74NvbT5FmPf/0rwLSHiUzxqmfzfTV75KyqKsQW0hIeY8cqtolm
Ro84is01g/j4luesseosTvbsfKmnrwa4RlSZvWTwSjazy4NSV/3LTLvdaV4sjiiaPBRarB/cmWSD
1dsv1cBREpIM5/OTlerTqUrb9xjswfPMDE1aqyFSQbYC1Erz6fqvpsl9jgnbxyghAtzeBFr6JD42
d/tGmz0iAQmOdqUTWhKXBCQJmNC95lzjJCKReGmjTl7syX9dhE0pllNYJO+AjsSq2U0G49GAV0+J
IgAtmR7T2aQTVdlD0EI9e/jrizWjyOQZMFus0NmlTJZiwyHvFwkqsa2UO53pjHvNBC4p4j7dcRJg
Rh0xH0g5VWsykJ917nL0w1u8InD+SIc9RWpz/pIr9xx103xCJcJPXMwHdNI7u1T/6IgD2PpkX/Wu
RriCRxp2cBjXwEcSLMljFTKMBmaHYNLbpkOMgPF6oquCtBIMlH6vaeZhzCh6cHyqmdxT23K6GaKc
4/qgbwHmFyvZhTg7qY/1xUPeE1cllklOOKM7q5sjTGATSg87awI5HYQuFsjDrsiWd6s38TsQjk0I
pCjHOcEydvEPTXaot/dhuDN2XCLilI53fEqWnZReZaxm7eRwt4wefVFuHVFMO0pkqk3e98WHL68l
zHI7L/JXPL7WrmE3tU7beX7s7Jr1cFy/6MMQsljKAYom3Uu0DNj942nLY9RHR1tqvI6TXHel36+L
ogQEYRB1BTx39ahitkCf3ExhPXVJX+xFNBPy1YGMYAZ91hMWrI5xx/QXo7EyqywE/rbDU06lSO2o
C8lLYG1zvhGqPSXYuOk1s8NZ98rnxRSvOkO3DTtyW86M8702o8FH/XJwimE40jpGymUUVZgL67We
0vFcyixoC+yNVuRjIgvRhoH35bq+79zaeBYkQLjS9GMyzibefvkzL7F/dm0igXkh93gl1AGzw0mX
BRXVqY15rqW8YiDy4yx3cSmeRyiESROy69sMHtfjAEIjEEDWsE3V1kUSkcbci77W4MNZ03aThjEO
0hd/xOXRQoeYRHLKJXdSN2rbfVa42HZoabepWjsvjUFYsCJzZPxqJ2URjaCYpRMOYg/ga5sIwAVW
4YWwKQXyUXTRtN66DBFuTQuOSe4O64hSiGFwQoHQv0TFH9Gob01p+yE2viW8IydvcYaiUpfVkZ/C
Z93wHPB07c/S0eCLtG7EgKjmHIyiqp0fVYyfiyIZjGR7u2OqsZ2AUWvTFpNZ/TyZXWB3ZU5pkqDY
NwXcUmbfllkDvG3Qfvv6me+JCvRRjwr1MbskhbGTh3ReHjrFDH6chao3Q1LscLGEdTM8NbU3BXO2
QE5VMeaexb4ChMHLOHJQM8b2UqEn11rmH3pHe8HzGa2IjISxsh7EJAjQTWSKsWM8pAYnw4EHmxXJ
fZ8/MJ56mX/OoEWcTaLsOM5nx4PkgyMVB0XL9eU0FAqn6uCyzdh4FgYYs3HpnEFoEwe7vAk074Nv
qgdpLO4uSsawkvbjmEbjh2upzdQ183taUBztclbfQr/Ud7rdBVlQcy9+xjfGqOAjcqVaW58W9k1r
nOF6YNstBMByHohDDDZq+jZDIuRVRPHjwna2Gem6r/3uJhosbL0haQbInGsvNfdY2Tb+aG3GLLbJ
B4wajccfO5I2UU7TGNcz2NiMvkLq5uxt0ni/q1pjNZxwmyoKD/BAgtfeV5q/a3zrzRaLOJPmIDcd
Jf7ZT0+EL5qHYqleLGha6yk1XFpOAQawmM7DsSCjeQ+uRR1mj6IS9kYnaHjwBc6k18FxDupuix4l
Q39h+wVhcw+gZWTwIqPqw2NGN5sqYPfPTXFIH/o8B7aDqBmbzdqN0xtm7SbAs4TVo94AnWwD1wbz
Z1Y+n4PkPOcdVvgFqLzt3joIKuSE4VNby50jDosG4A1pa/z3NAYiEkLoNcwVICuaD31bYUp8ocip
ejBy/hMp+TVCzBJ03gi2EOAPG1FwO3JYdx06v0I0pv2SJMNyzcdSX7MpPw081LL+C6GwRujwJzQu
ewq0q5921K7eW8ots5lDjjGw7xz9FtvDux+175wWgBjA00EhkHuTDfm6iUEsAoX4ssfqVGaswOF+
k5AHtkDWB4Kuc7MrfTe5nKRgcQ4Zqrf12PLXqI9eUNq0Hs75V81ZaFLuoYJGEXRJ+i5X7Y69v7HK
0uxZ1M7Oaa0B5hybzDK7E6nFvGWtlwTs4UJFyRcSuuOstUaGmhhMsPf5d6klz5yBvwh5I2iyaXNN
sIIZKzWUvDXrJgrGDXpc4e/CTUWU2mKpxnvEuZHIJXDWk1+QloT0lm21iL8R1Y/mDOwURPlj6126
xs6aHISgOCNmFadTqqzTJNrMGpWbzbtdo0or1zxn0XxoKLjSu+Hg5Bc3Mo5tVh/K2IEeVGd/DH76
uu5sRjS/sSQ3m97L4B0/3ah+Ys2W5X+GhA7ijg2RKVOevaZ/6/3mvVM+gfKZmlCw2tMSgimfXXPt
Gq+T1J2ga6S/KkvaXamir1xtI2febIJ5p8lo5Zp5sb7LNqxx19XEwrUyNz0nw2WKNsQjb7Vp03dL
2T0Ol02MH/KvanNN8Wts0vustMWtGetVnEwb1b2LZdmpjn4wknAJSjS4EsCjtLYbkbOnQkoChvBu
bmw+/vXyCDWSC5+AiJlxvaOH4zerCOQol45WiyBg2kY32HEGpZXGflzigzuVfyrPfHEIlTOxfXk0
Ba+zi0sP5PTaJMsHgn84Gsut4KIioX1KVAGWdpVp9kWmxqM7aPyGxqPdp39Il+71vnn/q63e15aQ
nyKGa16Z1buXv0vg8y+qVv5Ayn7XURZW7Ui8xKTBProtafZHDfNn5W3R/Ur/y42jmw1fonb8m1zi
LU+7U5ynX3rDZFEY9kW01qVIo5sqEOsH7Xd95z0UVxDRN1m273CT2D2mX1gSv/B4PkneR4pf+UwR
tDi0/CLX4QXwSu9N9b5pPEa1A451Cliw/GbREKIxEWMlx+HMPCbv39+/995ri1y3ZOVqjsWcY+GZ
DoO3cnMVAuj6quKWz3vVvJel/MI2DVoR/Et+wob6jlsbGpG2cX3jEdWLp1X3cH95TZP/6XJvnyus
m4kmv0rfvxHw++qT5DHJxifdqi5GeIlnT8HOLmhTwOVMBILaZFQvmCNNDI66r+z6ozU8CJp0LU+z
fGQsBDXSvqFHoiuP3EoqsLQ5R62VTkXx2plqkgspT2YdD5ylviaaN+6KVwwydo1LmjAqMgqnnaRd
zeqL0NxDxA58HSOrr/zIfchqg95eYGrBXfM3pf4xQAiZsntwx5iBEOvJ9+j6D8uk75xpnFDT200K
7Dmk5eDbahfr4BnjwdbTHYkPpo38LZlz1KiU+Bv4ZB4JahLn3Cf6JpOwAft7VjK7mL3Zr5PKSJnA
JPV6Y9cEWoLD1SswN5AWAZlSl/2xKtIszCIIM/bi7Zuhnw8EqtnmR1LCoejQb4eUcoBCC3leQeZF
vjrRMvkguikKPcKxAVDV6YGU33ae2bJhLWzuFRPMs0uR/WJQHp322yRfdPW7lMaIWcPkOSnM5Lm2
gIDMmoORsQY18GJaw3tj9YRj60PKj5xPqD8Qe57dY8J01BGMO3iMD1p/Xz0S2w58EuLwN0jDmRm9
FXYhaRrWhhOtIkzh9pwFgpaeMvOah7Gtdn495r+MvjzkrqDtlc1aT7I5cGb3da6l2DuiffTiajxV
HHT1UUnoxLM4TskwnMZ62KO0RXugv0RUiq1bjPaF9U6DHC1EiChsbieRRWu2aqR0MzkE4zwxn/jN
uOfhdCklKBC2vT4IwLAmmLbp5jS78g/eWIRd7pMgLprhjFgynGlPYWNi9NHeMrhIpR75hwavs49t
PDM0fT1Nr7at3FcsvCQEejRY6VS7cZzrax97r7Ao1WaGbnioe/nGBofvH9nzC014X32nnjPR9E9I
Q99FEjUniESkyW1OiE4WRweXCpwgWyzAsl7dhF7f2+uKvczZ9Jt9mozp2cszAaZ5FKuyZY8Dwsrc
S6eTu8qJtV0t4FgIp92zAZGwIwC3uHhmL+1wckTiPEU6l7WstcDQsgcSPSSebFANNXKyD3AKRE2E
B6TUs7BqwmLZNWkCcafV+seKZQ+ooXaTIZdcTNUHmZnpR3n/ohXlb5tUVmi1acXyjY5PxAvYJhVE
NXNy5Q0JKt2kZE5UD/vcL+dQq6J812blWc34gFWUdQ84u1YOFrVTZPor7P4Ce4AnXkgAqbVmOp9E
GoMC78lxbnvWLB3EYNJk3SOCfh7EdVpjMLLWFY1HZIE4htSdHxgxXtv7Pm8UXrZuh5inoQX+JjG2
Rd69gJXT1nzfs7BBWbfzAClCzd7J7zLeAqFne0rSf1fm7H3c/wawVYBEhQzDceo5BdDInVz/lLn2
kusgZfCPVMuVA8pZm2D5jVESh1Rk65dRRxyaEvedG+AdxEjAoJzwZA+Ls7JSBSTPHPCuR8hvdvIM
lxAUaJsBDY2v2JcJb9LrjfK0wTMZ6Dg56XD0nWDxcn9VpUkWOOYWDP5dFu/mR00sPAf0apM1og/I
CGNkc0Hu0dO2ix1o7/e6TX25O0GHs0HA9FZ52m4kEYpEYXsrGNriGM+wBxV7KAj51bpJ/WpHC86D
N7J7u/vMBmjYiEbjqk2nV0nL91YoHeUko0W8SzuNhUTzy1ZpvGnteR21WbaNEa/WswfXvq0dQZkZ
P3upxRn9FuMhZ7Q5J2/YHc0wNjBmWDSujGOdha4eRhElAP2CSZR3/oji8uYP1sI8RsC2qGlq9wbK
taYhwqC3VIGWUjA53Dlfrt8QsqLNi6ANR/uIRukF6ODeo0jbBiZNwHnGr9dN1MF7cQNQ0si9HVvk
BWhyLsMKOP3lry/OKIy1GSlgoQXNY0Y7tvDrTX1VU0i8tiiBWhdLS+6BGH7gwHHJ5qNjJ8uuZugG
WpWefb3Ndk7fnBstBXg6YMZqUhd9K5kT1q4X/OLOif6AdRp5AxtZ9TGN1q4QbWguUF8IGXLuja+z
m97IGHyLRcbBQg0wNSf1RgPEGXqtwD5UAlAAOP9iAYYIAOSQgNCrh9Z1P1MNzCC7RnvvgvtMaIkl
lFEnuyVfvjVNYVcHd0vWUB+PFk1QHLzmV9U59Qcu0zLgYuiPHvz/m2Km8zEUaoBdOR/nSyB8PtdO
19CLJlptKwEGb0hhNsFIbTOHuvwr70mZR5n/zgIGU5M3qwOGLd615qf12ox+hOyVpQqEn6l6fJNZ
PTD7E1IoqhzhFh7EPjIc+q4yLjsK8lbSrunjWPj80NDEPVhYNwu5DcBV3O9tMRxcPBp50t+E6D+9
zrd2nb04a5XMVwBiw5EqK3Fws/wMjCbdE9UgXueS/nGt6lEMygqLtro1OQKdemMVpXZjuoCdWDAE
2PMSPf+1nx9aWR6atmAOmVGfvHumPTd6iF59vblvAHYOlK4yRv1oDQfzsd7FT672rCi/QEOH/aVc
0PGRDYhnyrR1PxUCJyid6bY8NHOyg1uL0ly2J0qrSD5qwDlaNeBjQM22Z14tXdM7gtgaP+yHGe3J
j+Vjo6SLe8k2kFnaE8Q9JOy5Pc2s9wPXgU5VPaWdCwdcdnLtm/I8IH7iP21XSatsXCvFp8t1ASpe
aNsReRNfphYaDAck9EqfdYHR7ZC3bD58qOF0s/vnNKVlqPsSbf8mirJ4AjMah6BGf7wYlFldcunc
JZcVw1j72fTZrp+S+U8KhwrbCkYcR/10HWeXoRKUz+kaSJpoIvQHWaBMOiYFotNOWpxHTDSASigV
rHX7q9Qr68T1z5bAdA6y9K5VkS+nagQ/X8Vw1KAq4OLjSGRLqnuK1NuVeblcGpg1Wd2KPZt38pNF
2291eIqBruHYSwwXq+6ocUAd8ozYWHySBoyOJTZ7zmiw0zGzWpvublMAAt4cM6+KD/d/yqtlOhme
zcFTFTZfouvAzgHzmlkEieSoKHVb7FntwdOxSHdgo2IYZHYHPDIQfa7GoxH70arpGh7ypfE1gchF
4Kbzpce0uy4S7paSWyRXUh60VHzsXA9ACPxmvFKQ+2KgNrs74qd3q+EEJZtkFVo6PpStjJjnHcaI
Ey0HfxgE5oMxJniRZvmDDp1dvKUvV2R5fOY4iAuLz0EjyhEXaxFDS8rJtaSd/wxup9vmZvE+1e1M
pw1ErBqr3brUC+dMNhsxSw4NbwaqACsRMtiGCKdpEaGDa2gHv2LXAMbfOJbxbc+6eKhJJj04kb/N
u8Q8FQ6+kboUeAPqIbBl8tCXtOUJ37JCZeNRoufPDC3P5ZBVIo2B6KxOlHu1K1QZKs6a6Xdt5/HR
H4kmiT6n9qDvkxNLBMiIKGdBnVO551UeJ4i6jXcGfel8rwzzIe2T9NoVhP1t7uazAUiR/0Xuca8M
QcH0QID/NLSw5UxXjmvXnMUG9C08BDvwRmns7EXJ0PWSMxE6b5dZIMQiYc1biCP5mk7U6+yQw2tr
WW1tZN+HtL4A5X8waK14w9x+MvAyYO6ngsiPjmIx1GYpYyw+IqxciL7DKLfkAmAP9vbZjpo3K0an
Y232MGjkE4EE6BdXh4Qc1TuKWbNrPZGEdQ0d8RTBEc81mXqbFcI0f1V+4u+K3t+VupwIiCUbJg3n
iNPAOWZy+j1RXPZUsCDIh+VHmK71YkGtauA6iKpaLnZ5D28t49XlibzPcmsLszQnCtfdlUMtFJKP
iWvn7s7ZFi8yj8XZLAb8nZzeMg7nR4UkWMOP3MedOR9GjzbAplY8vzuvvLRgVkiGYggcOEex3+A4
kXU0eLVThshqPwB2gWSQciYY2OYnqaWta9vfCyvqTkOE0ZwgHJpc6wUsM8ctkETWZtmeVMpbDMhw
G+NELSGR7TSn/qkBOoYFBN5nGxxYjRe+0eN635WwM8gYeA+pmDZCpHmYs4Da5G087uocKZgFKmah
bHpy2pbn+fDW45B+BztJxy5EiK4VxYubdAv9UqTZYDshiJtfXT1P2xnAMy8AfZKiNaJk3A86aPj0
ph5miu1O0Ln+APbJN1gN4tABUB/g+R92Omfr9chN1xKzeS1kzvOyBmanl/lJqR6S+5DsXSGxllDu
vsGQT2trqv+uOuDzIwmLPdvfMwuTfTyBaxcRTSW9rtMWzAXbZmyWXPcJDlATTOb9bsw1lsR7m5qI
oB18nyos1qszgtqcaEcmSvsSOx6b4OppnuEcjMsji87XpTK+lsY5tmFlqnFb1acWIZIfwktlgRDU
xZ4mmLV0SIg2PkWiRb8d+4jVSO0xR+ELotFz7ehD2MnquQY0t/Luu7HE+55n+WUAYlll9Et5RvMH
q6hnMbD594MO8JOR23TXMuzBkLW03Nu0YN7W9NzHVZ6zFNPkuiGjesrxykIP4/ab6Bxby6km0ddr
v0sNcgwhzP6I8vjs9RH9uzJourrjAhY7X3nzAVPzpzIlacm+2ZeLxZMXZ0tr9c6a8MO460UJgK/R
HmZN3VwXmAPpiK3LjLxPOvyhc65Oojyk3ayOBQnSjcEyfFXfYSdL3Ug2SSBYSqmrLdfv4DpU26vr
HTse0RpzkmJ+0CdV8jDwxFeZ+W3Y+ZceqxvVvNo+YgkRTGDMeMLY5OphmR3w5qxzlTo76Sz5sYKk
541Gf+V9RIhO2D5Gwyv4EVbrss7WvqvNR02NRjhHEkKhspYzQC4YCp6Sj1NTM4WBUEAEsfVtwUfG
rRLzl18aQLCofNCjnuXLrtXi/lfvuGeI5N6JRMs+ppNgV1XmZ1SxA+mFjC6wz1eVGXfbhcLzO1u2
O5Ae8XewODedRaKH1zBdO90Zn/FqHUQ34z6r6+qEo3GTZarYIgmAlfeoXSqJTA5zs06aUTtiWHvD
m/s6prgSaydDk3DoTdD+2PFyETTjQWL4zvqfkuV2Z0XH1M6pgy3H7VIxTs+glYpYFSf9beRI6Dne
drznfBZuUIPQ442KJxCRwvll1f3I7l5h11PmM+frbVWA6x86ZQeFTFHprXKn1f5D/jEnOmgjn6YY
0AZVom4+7KRt4rBt1w2xTXKAvt4gRTA6ghoV/3uCfctABlC/y61w1BiWYEOsZuhfWtldKwp4dlDb
LEzwq6rVgHIt38hhoT3RRJRxp659fA/WBH+hU1fX2TuRykPbcH71fU2LkdJ+eif6mk2JYU+rvXUC
NUpO8plMU8okqQPEZ51KVw+VKO0z2Pxnx5oCBVNuhNSHTYlcriS3DI/tjuo4mixdqKzun2C/IDUq
PLWEF8aVWY6PLUdMo++mdeO2NLmVFV96/6EX2ls5ez9JZG0aQFwo0EmycU2G89wLI9Udy2lKAepC
+mXi+j2yC9o0rvNdKFIMycfgDEd7sY9EFg9wob8gKfDTkennEBfPBDBWi6+XK30mIbAMzP33P3xi
zsEQ3QuM/fHZiaClyLuzI0lHtnOTOnWFIrOgiMOZXmJscNHNe6sAtOeMJjdX39uxQYU7YmRuWLEZ
wECR8MwYKAUZ0XdPsGspyTCtED0McJfojwNqZ6hbxpOPXVRfxIVUwe9Rxd7GEXV9tCnSCehRu2BE
70INFQLrhWG+U++wZ0smnmV78/Q+foyiEahg2zxbE2aHeGnOZKWNKxkMxKM4xNoCiySO05M7G/JE
QZSN4XtLP6F2MrKJAg+zty+k2LPbSH8FkupL7OHbz+f2VXPmTyy+PCYEO/gAmld+tPOI9BN6WXfE
2PEhHIPCIVuZhyapnjzg34FSdbrpzUi/5DHioqnKx8hvThPM6pXe2Ppz7D12iyuPMBmaddUP87P4
T/bOYzlyLM3Sr9I2e6ThXogLLGbjAq4FNSM2MAYZAa01nn4+RGW3ZVXXdHctx2w2tMgMQac7cPGL
c74Tb/HPeLNhZU+GaYPOcvsd7jwqQwaCJnEhhKBgXqOHyRFeTMY+bO1XvUCOEKAk35C1h0NjLFg9
uH67R5BJHAEyU5wcwHoaH96MtDq14UNsjz5r612SxHt/ih7xW2U3WeDknirsMCaOC6/iBz6KgrAZ
krTpUFJ6oCEZVmlmunwSTbxh+X3LW8iwTWkAStGcn1OGuULTMQVFo8YFbQZn6njnmLmWfu5jH5uK
raPsod8LBmkywk0pX9Ct3OhjwpSJBImv3Q871bbAyCqWoy+VhRfHhUJElw+uAdyEySlEqBdxCtOu
DrNbOMzlrSytLQwRec9lwpJMVxkuLGV9B0qngSdeSWG6nE0NqxgyBLUluPrLR4rDN6nzA9jnw2wy
iScpGcQyz7g3FOQUplFAxcSkHbJG7b7Qwyrdapj5g/EVTqbwFHblOWKNt+k7K1myV/l5kmZem7CR
/diMH4Kh158J2CMOEt9nW7nnYRzDeztllO9J+Ban0E7m8DbVZXgjyAaYCtkhhakrFCx8FmmCiAya
efOEKgebW50uJS+6WNGxjIFHnPAG1hUex9RYS83IeR8RKjTlNB9sttXbjnEipCbd2vd4JFaiECMA
Q/0Bs0h+6RwKOZcTIp14lWUxHk38ejI09H2Sl2+GgBQhZp3xLnqqIybRNTNCj8u24l5mOYh8Se0M
1YfXLP/qeIITvmuQqFyNa+RlgO8DWaC+TP78MjYA3bOlU2o7Y9eXMrz0/j7K/YOOjiF0HO1Y533z
MNv7VFr65fcXVU3rCEriaQGbZ3HkH2Fb22MR8Q9nHKH9IbSH7IAOa3pfmhUVDvRJdjRsjepi9vbw
FaaFscoP4TwRwNub23QgU7fXymqt0x2/SJx5x8itkWiQOePVjsZWKnFfCvxqe8LwyPnN3DN3b84y
dMDhmzo5TAhylwCkIbpnn1AK0A1FJTZGM6QvFBzFfRbmqVHUz64u5aYafX8FQHjE8lQZT3Rq3SFq
CaGPbI5tpnzzNpfT8AjmAeesG5zLkjBsuHyZh5Xn29yhzZqIYrmMLNtioELP/eDAqRjGo6vq/Ow0
hP80HYXpaPSIyRJiHNvxRipr8tZv3ofmXuATPGo9+cXYvLlpYrq0NLtloIkPjRF4TSyeUrylL26V
DIjp/E+dMJh2yoNPlDIv+qDSF3g4il6VchzS+Fs1Jx9NweKf2baxXPGrJovzW9JIoOIIizYGMPt9
pKMGsGB9nue4Gh5REJm7JixZVQUN//6AIpC5g8U4LCYpWqvSzWia7dUuMV+mo6HdOhYza53r+dhV
8Ylvrt3LXPd3LkVGa0c7UyLiXlSC70FP+T8G2dYvfHFqSkfHDOU017lEyjhLRpAuavx9aODhzOsC
VYoPAdFSATPC5tiMmOzLVuEOVF49DMwaevk9gRQ0tIKscmPvVnixx7pku2i2zNnYYuKt5NReFq5A
0Nr815TkXuZACjFV/kl5eG9xdK3jZKw3IQyzmngYlmLst6CmfrD7oxQ3w0e4LSM74PiIQgUpp2bs
eRAscDGqRT2Lz2H2I22g98bss6f6xiZo9LoAPHXTG9qzZo8db2Q4MIB4T8sQZisYUeIsNnJQByEc
41tjs/vr9fZjqpzxBD5runFRZ9vQ7qMFXBKhnDmF5Fn9TeP+L8mj/7nw+e/oGP8zBfX/SzkrupAS
yft/JaHefGQf+b8hof63TdT9nYz6P/7ynxgN+cfveBShUCnrcH9QZv+ZuUKwijJsR4eApUxbd9Hc
/7uOWv+D31HSsW0U99JxeS3/LqTW/zBsw0BIjYoaXqzxLwmpXcJbwPkRK5cfvv73/+I1Oew5pI0e
RpjYD3S+0V8jV0qGJ4OZC3NLatYvDLPIBv6mAIh9Nth6LLa09+Oq1/xnHgcP5Wx/UzWIAfd7SBwc
9XVw8sP5NelAkqJyEpq2jTkr6mM7IFmiVQ/8ntRohFTS2LFi88rZwidb7xcHY6JtWTqdoNTZnePZ
xLP7KcJjBogELO+hRh9gFjzYzG4RgO+GynwAQXUldQPX8o8RLtxUulsnrZ4cjeghBB8+zRCyi3VC
MZTCcEufpqDaxtlM82B7yhwuCt9qF5DegGCQsN/XEqUgt/7dtnQi4KddiqyK/ddmkigkphRpoU/4
uw2JeohvmY+gVIWIqTC57mcUY4hc0oc2UKgq6G3xZnxf1Cy6U7/HJm9boJtASuxDpS2Uw/ZTa40N
zA40wun2L1ffPzFoiOWD+k8fpILIbXBBceUsBo6/ZOdMWQ0abgEjQBTgQW6j+EG+MVQ3CHs3VWuU
aFAqk1ltNXavPZ/Of/0CzL+nsnAluTqVmb1glhS2GOsfBPlR5ToQtyOf9DHa/TIC01R7KJhY7hCG
ThSCJO4rsXedP9/jan7t8wiktoDhi0WTKd/q52S0tTfbpLD0dAyeEkyl/GI+j2m976okWTOS0Q56
SxOLR25tIqxlMzmwsE9qOm9nSIFak7cypjheCx+MlWucqhE9TAgrdgut5HMa/Gk1jPNDp0e7uYkE
si/xZlTy5CN5Rmh8yquwOhZVGZx+vz///zB9nkosJR9fWZRvoqato8/2r+eh1I2/eVH+fKcWM8r2
txfloftZT48/G2bVvzO5cCL9K7/5p6Plv/n2NG8LP+j/npl1+qhzXlLy8dcX/eff+vMEd/6wmB6A
HZLgJSAPcWv9eYKbf+iuYdP2qOWLWK75P09w4fxhYgzTyVHlBSj+1n+c4EL8AeEF0xi/Y/IL2/lX
rDD/6ca3OcKVXBww1EyAJ/7BiGY3llYqysKt1Vgkhk83209+oRsCFob8I7HZ/lPM2U/GnKKFaevV
X96tf3LwSJ5m/3D08JAiAMyCC2vDfuJ59fdHTxBaxswArtu2RQH+r6NirEb74psorpJQ4HFpHXh2
Sfd9Atp7cBiK72rGfyxRqpeyByWuxQ0XV2x9xJmlLkqX+cZv0ssYmvJSWsRyqSrJFkaHtQtbEggs
1HZEssOQV8r9WajZ2WRlOniVfInggnxDA/oWx7Z6WH7BOTTDNtGBaOjqFlo+qk6WF0Gdyne2OqFo
n0wk0ucyG4/KhBUSgbzLrMFBqxJ92aJ/n0xhXouMNndZt80GDpMio6m3ausQWdWjxHbkoYNEGxAE
F9so17ORCxRdfXr6/UW0IEQrECt+JX4ZTe/1jfwq0n2NMHY0fjTpPkpNZ2uFHw5z6U1pF/amc6IW
6WT82FnLwBDgXD1hIclB/4lkzoiktl6ZXKijZIoNhddKACH3qGZ736vLhXKL27olJwWL0cT2DloH
qK15mRoiejQKb0CFSWw6uJ5ZS5uNmMO9aMQRc6cvQkQeFKNk2cLJkj5D/0DfJgrvJ1oWJ0XMb7Ii
XWUD7nEeSS6U4NlaR6nc6/7Gwb+ISzc2N/bVbolfstIFthvdZji1cAPPgGhgOBQK8R2tRGqlPVnA
4g5lY+VG9WvglAi6XfoUfcqvYTnu4nS0TnRK23xkUlehkl4TH0voy1W3QXi47fQI7qjYs18DrqBQ
q5dZ/jGgzcWRzFykFncJQQjYALpCKwogUPT8IdKzVqqqWwRuxgPqL7xe4dAwUGjwPA+8x3qPGxfO
99nEh7SCI3/CUJAe61p8yDiqV7FpdBs3nMhoA3qytm1IMdVr2DmIn1NqC8dLmn4H1JONl71zIOiu
tN75BYYLiG1cMer1LTY8iTgoNM7YGyCCCEO/2gjAETtyrRXmjpHeRz8xurb1DzKeq6IjUE4e8ADw
LmkBe8ys3cId94GM8WYHqf1W0LAgVQDYWoRMPKN7qpsrhuuwDLaDy7NTthaerxTRIvQ/T5S+sdaz
myOyj8mU6U5O3fcM3aBukv4DSTddl6nAmcDSoAc8kPnuEuSiPqcoYWUxxa+MBZE6xjsXJDNeKkH8
01QyQnK+AlPzGsECM55aaqek3YhYhpshnvKDQl3JMtLg1RJFSuvl/7AMMtGyHIuaAzwki94EM6Qz
g2CXtiudkW62ALx9fPROCsuRhlPy8xC4scrgaq5RHM1Vh65tiPEEmV9tk598iLUH39UJS8esBIoF
5W2AMMhIWbPC8waBgXR5TNQXW+kXGYoYUzqJw462beYqwD8jFpliOgJG5UslIdaq2svqmbW5KzDR
V6hDXQMfokXYiH+QI1bgRhWL1x3FvD82e/eN8f+6Rsd1dPToXBZN8yAZeQLTIShUkqK+ihVGZ8Mp
qn2XzovDOzoZSdY+ltXFqCPnSmK467FqgA/FLnfVjd3gGXYywr4bX/0BZUhopZ8der8VyYTKEyAh
4SnoiAzNtGaw1f9MFDsod2FKt73QyBZaSW2bBNbEakx82jzENhYxY+clFDXSpXH1CX3Dn3iZQD/f
63r8OQxor/OYRa9qKmtj8V+ma8QXO16KytB/NXJ7eLYJ3wJLjuYV5dAxq6wnu2yB+XByO2YzXcbq
WmN7eIz8XVliU/JjIblJh2QXEmWyym0ESyIigtkNxD6O2vk0T5m5TtT3iOJ7T85acets0qiVpoJD
xuxvEy3bC7NNH+ZC1de2nEn7His+fOglqquTkzbaRLL1jmdl2kPlLkOq0YUXk4C5q+VI8NRH11aI
wfqqvsSp7W7LUgsujJKaEzOmI8ou5WHdaLFMwAF08vjBBsMC2iwr6SjiJ7fpxGXEGUSilboGGRpL
djM5ty2paYjoIw9TTHlWFf4Ta/kSc+JnKB8eZO0NjZ9de9grazBgcjW2DE0I4C2sAl38iCtHqO6V
3PhhPeiyOhJpwO8AbBHRuVe+/yK5VFakJsA20donlKXaozXUR0cl6CyrBqQ1MetAJAa19lM33Mzw
44/SL/23iJS6nj7GtYpvFslTmy5xo63UQAhjWatRhDvEmGTf2VKQ0jRLOiFn3mrWgSjX5DplaYbg
jTV7IrQWKRgFO+lyWl0saJemiE51bp8y5awnvew/czjYWtA/1nom3oDWPREdSERXPGOFVeqBkd1q
Hg15c5Ty2OYzH6xjdzM+S9i1K8uyWahFozojfNtAr4NNXkhm+EGD5UCquEGpkyXb0irzU5GkL+EA
Kam3TWvVNWbrkVDcn35/8dNvU8Tl61g9QscOeYhPGwyR2n4LnNx+Znchith84bwRz6G7jotTmTbu
N2XCULDiCellkDxPcX3RY/Ut7HX3W82mkz0UqcxCgGKIZH0xtZ/wAFjrRMXVGS1IdjI/aC2yg5jI
pTG37H0cRw+BDatHMPcyB0w0md0Q3hSb5Org2zGd733qbuZlvIz7/gmtQXS37MVQ0mAZFGn0plAE
0FpukKoMjyGPY+HI+dRN42NO8uNpRE9GVhNqG0shPO57Y1qFnPHbzPa7i0itNSPubmeHsGv0dgYh
2fk8UOL0XHQXlZiAefPKfh1dnEukRHWEHRSkt1dddDCN4iNxu5NgWfjsqlZsdBEzD+wr2GLLl8mQ
iwwrOlldmF9yHC0b2MJDaTbH0Uke/Lr234PlZqqy4DRV6ZezqI5+S48m9ibGXFqH3NSrSyL96tJk
H6Ehpi2gW+lFJTxu0Vo3RGrM5FBQoamWGX5Gu7zMxfSZ0wBua4c/j8go2hQsoflxNOK1rQCqkR1Q
BxhRfsuCH6gH2D7RObt+edMTphq5aW70NJu2LIXGFTYu54BKZNqTbmNuwxpREv5axYRhSI8un9iK
XUC3w+VFjJKsITyyMt9oqOY3g+ZQEqOJQspZOreKqG/85OVPkwjwB8klcK0SnFjpGAk2oYm51jVj
PMg4mFeyLB5kL9oTmWTGfpinH2msu8eU586q1gZ7U7rJz45Mip2jv8ZJl71olxra9nOsgcXH9gxM
2vU5OhMS4kZlPU3h3J8Lcy6pWXNn3c3Fsr7R+/0YllcsuNZzp6OAqBKVv/Rj/5abVLXxUGBZFfV4
LJLkUWZBuOn6qtrNFhaidEQma9rqrDvhy0SI5CnCB7AzXAMlsu4bj6xaECGZ/HA2UZEI7yOq/oYx
hKXDXxf212B9THVaeajnDiKszowWQpy1EZl47L3X2HTGTe5Q+xpoENcLlY0yNX3PLaM+GIbfbXGD
9yUPTpEk8A2Rja4abdjD+bMgtzsSgfK7r83DEx5KjWDc4AZ3Xe5aAxN2PBdotmvWcbk1/LC4uNl+
SYmjTCBqswuiI4ZDHvwNSse2ahIL+7rvH5sI+iOxlGD4ytzDuBJtVUfer1sm5qZIsu4UVDjM2URQ
HDm8Rwy0WX3O8V3DE04F3BO/IM32qBnVoSyTQ5Fqzz3m2P2o62LnGAs3MKyjSzvg48Wjci/Nmr20
tABn5cGpNuKrIXlMdL3dPJJxwiqQaE296IErG4TrWD2j7rjN4JAZs/6yH77iikLNUklxAsWCOl0/
mvPPBLRPEBbzk9v7L0NF5ZKkFjI3C2GKbbnaNZqxh5lznJ8GiU1ymILslBQOdpqBJRmMd7zDMMZM
vex4x4LkglLrZBZme4iqYJsFLZ82V+82w021DpdEEV9X1SkOAwiUrd8vQZ5s/myuMxEuSs5k+GA7
xmUUE7NRKPcUlhpqCqn71zjjHPFx2RLRpA44sVn0DiZdW05yJqmTjN/76QwIp34VCYjxoj3WlegP
QztdigYbdzwH4mV2aBUH9HKUuG31GE7R3dXkKUsVQLiCdqC3fOrE0BeeLtg8mnWoTgbWw61DrBrr
zS1bh3g7z5++addPQWfQBpaoc+AqlV4fzhreHFKD5WCH27Cxnss6lC9tox/5XLqD37mfxnMNRZYl
OpdDFZh7uACYVmHM30Z5KqtnCV9g6+plvYePCggXItM9U8GwBWpAQdcPCKyisNjkXYhkbuCRH1hW
vnGcMHpAju6ZMv6A2NshqTPEzu1SgilTU39QpX2Hem/cMGUlaz+kYM+CjnV64OibzCJ7to+17tbo
Rrgf8hS0Q2WItZGhd6UMG55yJi0k7I3DMdFSIj+LAZEWFvqJBqIrEv9sJZG6GHNOwEVGEMZkCXHl
eYyKEh2kYudyRCKG8E6r6m2WmsNBqavfkTnL7bfNzSGHk7DYhlk590AUjjnwiSxC3FOVkLqsLjjo
yVyhEpTOpgJpsbeVe6xmVRApUNNBpvoMObQVb2RgH+qZRBeiX7KdTse2SyBGMCAM64cxeittx7w0
XGZj0MrXAW/QlKnqq7LUkxFgV8zn5tKjUkRmnMLbJ2mN+MpXFtj1oQmiZF13nXMELd+sqY9v2CeJ
d6S22ySB/dPNMvlTq54nxG6B1NTN55J7wkr9PZzchOiR6NvvcC6Ztd81zUmPguXj0sHCx0mhU8nW
/Mlw4DsqekrvGGeeCJz4GqZJshkH9cCLW6IhByqn4dEkBeNR0YWo1Hyky1zJFkv73DPCN3UnfpRK
C7zZQheSEfZS9aI6mF1QHHGUXfywchHWS6IT5zjYl5FBlIYasW2gW9pQ1uU7SeYWoSZjBBmCdNw5
SbAg5tE2waK/Di09WE7qjxE9xp4n9NlVQXrSByu+9G3104ck2Vea9dAZs/VQlSQISjAhUdUOezg/
BHVzkODCKc+lFj5L2sRLlE6SD5UTKBfji02uSWGqdterqMMPa/ubwe+iU8Y/46Ea+MoFOb142MlJ
MRCxYIjaVTJrXoBXYCAedxi5UfJ0iXgN7DRZG4UG7EK6KM2rIHvNsHglstDvhkYfxMHs7GVPs9Dn
AZrGjodMNqrnlkzyo6hNbMeIO1uIzwWBhSdAN/cIZePRlrD1ZL848iq1KTXuP4LosB8UzK9Vz255
GfHEuiaOoSibfdC3sBFHUQKTAHURZqjDZfnBd1/FpGJ9NmF8jCsgW3aacndTGO3grAFCgu5bDbN1
sRtQq8HYPVi5esccZh59CG9wNEJIOMDSF5csouMk/zFSjPJs6jcuQkPvd8pZGkdLuJtxTMPxmMrh
5McUzZBcydDOSayLQzLHpiWmojJXOe0QlpnxLYEmBgI7xJ49cb9HLk6uqP1qDN32IrJhA4fOVuOD
ZKe5i+3AS9H9PffYlkCDzWg/q+94brFGBwL3rAC8A5vubrnRVdis9omqfksV/2EFH6PII8YSc46x
BJQ4Qp1LsB04SAOI6RXkuwglVt9mBsxkMqtmY+48Ap6I/K36F0czKVct1zaQAbaEINu15jFOSzdV
g6CyRkIWFtpNaDYI9aTmpzDolaMQSVGr0o9O76Nz3csSdtDecEry15GLe8aYp+xnTWsb809va426
p1RTfK7C5skO0/qAENm/pqPmGZncpU35FLKHuZTD8BkRoveCRBjGrr5BQjnegLgfoj6uV2ENqMvq
NUWbGlxNs3zNfQztYqBVysrhapOPDLQifnd8kkTN8Grm/tcw+nhr4MTMvKG71m7ibaMjYJCpPWx9
v6e2kA0PRycM9wDWPon+yG9Ve+fULXmqHNomBVhJWIWmE2oPrJUYL2NKWbdMH46/pF819aMS1Vdb
gTISHQYDVznXEAPCORjFz2BY4tCFeG7T1OVxSCFd8hghTsjxRiwSeKYg2umhm9yzRrabYhrVeqgI
Eq9GmHuYMEAG9Pmx7OmGw9Lxl0lm/G7YwVljfbQquKCJySBrZqxH9x1wKBJcPdaOjoVmB25Nekzb
IFtbGSpl5F3pptBGf2NiGF0rRWmdR5q5YzzCsyya0ENm5k3vDGtNLeo8TBYxx2Agy0tMbApBM/GX
gysds3Ryt7mbfyDUW6yWZ8kqYNXWyCpEmhwrv5PP/TwdrFYr11luaRedIC/DbMZ1YRM+llcNHbeJ
2ls668hJ5uMAogTDO4/wrnweOgIHoHGDdbXjByVeTL3Pn3pyz5KUGr3qKFLwull7Oe4UuoWxljb0
FCCysRNaSGyMYsvZywD9KSJTZZtFwbG3YO5Zw6/GIborGNwvp4yA6VMxu6TSEmFSeTKrfgaIAs6L
CcTR/R9pBDLfbH+LDAqvGWr3CInGWSX4ph/ESIJ0HBHl0WDZ9Xyn4HTE8LFq6RovgBeMmMlqoOL6
rkLgE+TMb130pPxMXcsrYd9qjpgyI70Hzkv+3wajLWocAEIAb+p7zfZ7BcwRW19SZrsAkO/Khie7
SSasl341w9MMtaOQ3bhfYtX2WTw/ZcIKT7xpwS7NwRxElp2df3+JQ05slMiHVtTiIJGDbqM+2XDn
fx/q2bi7CIHQ82inCGJOOCcnpKndMZQuDc9Q9Js+TvQLgcpJl2c7gWyFgIBJA4zkvts5Ew41i/Yc
0kN7fdkRfKY54TWcSgQpqnuLu/oZhsojZOp5hw6rw9CMglyN7cZsNHmlUpZX11XRLvfVsPr9/9oa
e0OudTz6AowPFdvIppvTm15Pb+xFSrKNmiWZ23gcLP1gVQ/1aBsnSoMWI6z92fJ5e7XZV4dwKo6u
FS+CGJldLV/T6ZeR1c9yOjilCI+VGvJT49bD3rFFAEyrY2Zrt/4V6Z3aBpwqDzC5zU3VClRXlno3
pnC4FZPB0jPIn2TVc0oKP4K+FQxPDMmnrR1czE6ABuJBcCuB9TFFxPkZdh/u3FpeGyqYXmbvGQIS
j2vb6a1Ju3wzQuzeNtjO7gGnllbn7jXw65y7pPweAj+/yylK1zXZnbsET7S20jO/3hgtztR6Psdx
5tDcEc7bThqnS6y5hL6m843sCN9jEQLoG29lUX/WM/arMg0uet6IJ5tEWZzxTnQok3lcwQCV+7jr
C485ApEg6L42EY9gC1vsT2RcH3DimPli6AW2hiuMlE/KeINc8NI2FS7CKVnZeZHdR1984uqa7kiH
6wWB/k4mVXboxeSsk8qxHhLuWonkd9NhYDCq5CPD8IF4fFeNxMAZQ/RCFh0tW0F/Ziy8rwK0+6JA
Awi5qid8LmHVzx4fUi3qfjXbOJ+sudqOhhJbA273emjz2Kt62IgmoUEy/54ipvXs2KjXlsutGtVl
utUCazV3WbwRRvpR9kZAY5DvgsB9mv2pY9CEGDbpc+fUoANfZbWLN6buzefEMN/TKlQXRj/rXhcG
wcfYplPUtXWemas4Ri4dsTWnI8YGjVcLnUQXjNcyqSx6zaY64hSWSJKdVR+D6Q0aLv5gZlOU6Rn+
6BBZRpW7+T3v05JIivGNcHX6ENfXPT2I2ude2KSQ6q22CZRx96GBHIZBtsdMOp+VbNnkNwz47L48
GsErCXfqnoO3U6k6mcpqCOjKx+cpOjaa7UAmziqWaxV+9KBf97XArOiwbYr7PMZunnFF58yN8LDX
RGKZ5gr4DHHBCPOy3Efvbe+zEvOGa5uVp/UFMzzCCbDZsscxhsFC14HCRXd1vJ6EQfDmpMx7wPZu
TLVQOHm0sWHRDqS9FF5ht9opkCTVZCwopJPor26Fh4sL8togwz+XuPDNRJ9foshfO0jFWLNnDg2q
OTw7MMmhx62x8qBwEYa2xrDseGFdUqSqeefbFbSnud+WWtc9or3bR6KubzJLm20HL3PMUjJkGvze
qS6fpySOTrCVwN8nPHRSKc9UmOLUNl/lKHSM4feyYmnbpcJ6c3nao01va8Y/SxbhSEFap5OFRLP0
cjco7y51TNyK4Y5N5y2MdXvH/JUIRZOM0I715Lq3IEyzS0GXEWjqGJpepxgCIGCJTuSn0JE09Q3/
Hr4iOV5HrnFjKGMOOCQeqdWyMHSba0w9sOWdBOBWRJekTdxT7TM6F4u1Iiys+mjp1feAge6u8Qf8
ROj3RoO1TqmJgbn5cAU/9BhUvfaOomSbHcmCoxsO7fYhMVdOOxIoUjjt0cwEBucwv1YVOmgzrtot
9jsLupVer5rQiIi7AdIQWzEWn6FE0I75b1VBkjqlOm3u3BKzrhUOemf9vVGImpjmDPdQcnlht9rp
nBKXPGHHnWTD0bCzkVKqLD4Wr1gPrmGos3nDlB6PhK4NVyaH01p2712eNs9Uwz0hWxaL7eRHOmfm
2WHLuU5qR18nJATtgDTku9YCeSfK13k89srADVbM7XUZ4cZJzlEoVbhXPcnkJBQBMkgzr/SxMlCj
w1oy8CiUhH8/ul3zmSHJzGqjfTSQcK5ARCc71xlemjDvrnlPniMkmp3fdJLslRK0F6GbDBN0PdzJ
qvsuEUaeOHipzpwk2klMV5Ml3eMQmMm+EHlHbKixBZg13jOjqG4ZEnySGrvQ6E6sd8SZlOeBZvhC
Zc76l6cNmulY83qg+FtCPr8XTOI8n7F5RP2Dkyxwt2T0rkpiUrD0GqBMbOPVIEJgAJdN0kGor35n
ide1ZW+muIu8bHblGiqy5tk51klVs8tOiz49zh0bdFg3p15lhzS112EL74Bdg4udNdgpTTwAp/1w
J3mYk5a85yjzZC7ubCyfe4s+0Ch6OhjdfmBOxMiupo9aajq/Lp80Tv5sYtcyCPIisEoF+GiGnrgJ
zXlk3f2cxfq9mY4VsQLrOignGgrWfiyZ6JzrFTU5VFIH4omJ4z3DRKlMwhHbevjFTGjxytXDuoyQ
2as2ODLlNDeNCzkR8fU7+RDzSU8HwFwTe4VAMthNHPKo3Izjalw/z5LGSyZBeQwi+5eFGB9rGqQM
Bxb8zC0JryGq5mNLot6SxBCsqNTxqrFDDOP4LIvmDIua3Sf7xaqH1tumX+ThsHtWbg5tLypXs2DQ
XEbfGz58mnWiQ3Vg0IjI32abzxsfclj3BBYt/Po6upVG9NkYxm00xsXtHJN5AmRBz0sappDjHNn5
ehbDrwz18cpo2hVjmJ9SG1xk//kPUx++4cTogYhLsJVO43FtQXGCVBWhJiij56kfNsbIbNuI6CX6
efxuNtZFJj6sqUTiBFP70YfmXqUaFCdreumClre3XeZzBOWJcTgl7DIcPVyH6QAX3ebwNv1LamZE
Iy1u4SGiPRNlxRGbHkSVVbiiUVpHDnb4pD8rK3nQhy7fhTylEt9cO21Hycgmi3yOO5Em+2zG51Ia
ilLMWVncoMccGvhoMSf19S8dOeY6Ga16VRYTyMH+PaGiaAbGOKGLad+xTbLU/S+l58M6MLNiZWMn
DH3DuJjVrexrCsbFCwSViCF+pixvavt+LdJtbbUoNRA9pKyf18Dnw12f+55sYg1TYZDs9KRkA2VW
rTdRBwC8w1/W6NT/KwugH5JIf9y5VUHHnEC8IgWXw4TBXWcBNW1E3VHcVYB2SCXyzSl9kBqDBkZa
0Rpse+INun6zw7i7ZOhf1wXJuhsKlMTradBPZW+TQjh04ls2X7FVXqzSBgFl/qJV7les3forlKBn
FCDiPV3EAHHZeglh814swN9B3uqZ6OX7rBgOfZarW2on2Np0AImDA9kil213an8A1C88bQLk2QNu
16X5KwvS9tvcK8qh+jpygp4nR8PGStAHbBBmcka7IK+j+CaAeHqVoSfnNuqZgRixtvs/7J1ZcqRa
e0Wn4gnwB3BoX5PsO2Wqr3ohpJJED4eew+i9KPsPN+GwJ+D7oLh141aVRALna/Zem+HsA9VK9rs0
mBqSgbIep754dVtyJggcGyDGHRpZlTsSu/31GFVETYZayENV/MlraV+ZoO/dquX4qsgMTSrUs7Xv
33GBNUdBvE7glAA8PWsikd6N8dt5TkWXr9Zs/txTvXyZaig0bXzQhrQ+tnXdA3xHoipVXp8HK9ZQ
krfcYcgyGhai3hiZJyMzrPMIUmgFpHvcAkTqLnknrgB0+51n1vUmb1R6SlRtrsyUW4y9SvcdZWf4
E/LLig0e3WQaH/uynHYmeWoH0bS88NHfIJ95c3HhnHTIKKcuE+2hzcStVr57GsPhl9551dnTPG19
Hd3W3cPXdC9TPleb8hK3enRISxUhMHEvsV9Dsh/bH257HMXmikRo4ANOU12iQtyJE1+psVLfVKBB
CCeKaFtirjwmL5m1pAQTGPFbWh+m3n1rpcJaAtf91pOeiRHJePXt3AumVp9P8B+bVVlKeZ9M6W3z
hoIJdMS8xWeYBEyld9K0i/cibh+TPv+Vt7pXrzjYHkK2H0+hg09Z974n3CtvKeDUMoE/UpkYKObY
jDDhwjWbtb7FbrXITeL0BQtsCgGgADUr8xfSiAh4mtPwij1/CCSrSEDRpbOPVArxEzof0AzdJvnI
O7lxQgGqicBOZHVEfJcESZpwHudRf0ZKVe3gb3xTMpnbMGH6iYcJQkCVJRBNpH/5+0U1s3/RhM1z
WK/REsklMXw6snRdddrXQFrQI6Nt50m6DtTqMGBlku+XZMZHp7tZteBe1l38mv6zgN5CKTUV1xHN
Dqv4nsFDrZ0mXz60TIcPwuzTPakuybYBcoiJYrhAvlN0fuzJy6bGpWpZLn9UTNW3bOuV1TQHdr5v
7COrfRQRTsMiCgVJrW62WXsHN3NftQW71fvLOCasr2SQbtyuax+iZngl8aHFQG1DO3R1fzNkTcYG
b8CjztynZ4eek7qMuGD6lHq0WEI0eYpkzduHGLtsWW37U3eXTZP/zl07KFxF6BVRp1tNZupSptnX
1KlDYdfWRpIJctUJMcPoD2QJxA+neQ4VIGvL/oYXLCDWHlE4kQtrHb351VwA/sh5Lq1drZ1mslgf
I6GEQWwxvcENplVJdfBhjgVDye5Sn1wMJ70EdFQAbZYI8v2yik9xa0DTgJm57p0m8NSZnjh+qVPn
C1EOoc2T9ZpWNlb6zDVQVsbDnWzde6alwwmuXCZi+ACqr+7DCK4Uc+jMcjCt7rD4FCPX1sGLfWBL
2r0W3hzfjK6DbZNS2llus5sssnMG1fxm915s+Yy01aQyuSnnIr9mZfHUTyHjdhGmB93wkTawDb3O
9rhScvxWSVd/ulZ/gr1uHaxh7HbKl1efrSUHStPvIU9snAZUmqvay+g59kYNJL8TaOtuCn8mrYXR
9kEu2SCZ4Zyi0MPfbhl7h/UC5Eq+lDNiMNYwzo4pO1t9t9ylbKvWM6uAtURhslcOIMuWhHTUKB7g
sfdQH+Nr74nvCpPXbvDzt5wozUufW0fT6gWaL/3YdojYCBvxeBPg42Rp7gJxI7WvaBG6xUMi2Wq7
v8za9HkUqTQBp1OIW/Oz0xLvMITdt4O6FTRQVOwNb4bBlGZy1bh8/uGMJqvo5psjYFdlgJ9pOLQy
QD0/969e2IQreFxIHWNDXwGRb/BUOe9KkXA+RN1GifZ3HYHFccIRp1zkfzpeySBhJAMa+d04PqYJ
NHeshf4aWEcfINLdLiMkH/MbBqpYyleAWjbfpIbhnVQ/FLiYFetrmZppACgN1Ltnf+rMLMm/6F5D
U7/ZZK7zUPrBZNWvAM1umueRmOxqB36PcSoZ8yRN/RIr/eY3cFbduedHW+b8Sp83M+y21M/SRxv1
mmF2zxpzwZWrYHx66IsRAih719XZECA13IaqeUW6ZgR95SNAbRhwxNmDyyRyF5NwDujENrvwicFd
9wAR4DhL/6srozfsU6shV/upsj6YWzyphqeYR1SgBc51cHJkGZU21x6U1u3vN2j5XNyKbNqVtG5U
Ap91mbyKKDqbRHyEw7SODP/XEPPiNEbYG3UevhUWkgJWteyfwt1gsk5ZPklocTpkAj5Ot5RHC9Ao
jueb5NRQnstBK0nE9Glwt7ls3UsrZ0apoGi3jgAX7vXZU+pwR+ke7a5e+3emfMfZ7R3EZQ1zoLne
YQXk7MKQtv77QVZwGVZulmwJccKH3wD0XHQmity0nTVU+ZXpyBqsg83MNYThaqMV9zU0clHHIKBv
gWS0BjOA340FSBx5HzHZ3bDGYftHweci0v2FR+pYwnmkI6To6xK6arJz1yQkZauwmJb+isom5gJk
hf8ZSzSisTUxO2Yns5YNvlML5qpVcMexum02Pn0piio4WHWTkddXP/Hdjvthzvbp5M/3SQki7Zrq
0DT6AXGpPHXk3sESziGbhGF3ZRRus6/1pzVKZW2xpFiBkbDpcPuxDwit8Rnk92uvbIijpyYEefOQ
StA0XvZIHiBil5yQpSx0FXXGpMhVaKaNThojkJO0OJuqLc4EmHrEoLho0A07P2cWhC6v5so0KXeK
HB00ImFVn6IKiY7J0ozzZl5r3DKkPQC669BoMHLhpeDy5gWLT13j4CiyCnEsFhleUrAy4WWFNYUo
Ni9L+bgyZiVF1sEG7+9Okfi7dsLPiMSqvnZUOgeSdUG9ISMsK4bNeYQwuK7C9OHvl8kjlbvrp19J
0YVr3R6+eilRO0Mh2FZ5V18HFv4wPQVqkdpjiumxQAIRt/OMxxKq5LlkuXiG8PHsm7Z3qAxnOAKw
e8r19LXqWrSBNYE7vG8GmFfiUKZDerf0P7HetTvZsBPsAXRObJbvDOZfk3joL1ErF8Ps/FDE84RY
eKvfY7hN68Lvo40+h/aJ6CdriR111zlVfbMyAdsCJK2brfir8wSNR1DkqyuHEf4orW4f12zfCveG
DYiAyKibabqMBPm6PZ4QFSXAXvBz2TgwL5QhSOJ0eBdaYbx0gxs9oL9uEbMxZBKlf4vHcD7PRgxw
pOYtAwps7YquxTZU8yhE9VWEc7POBsYoOO4ARGA9PcW51u0FSQBstm/eEO074Ahf5kjb5XUJwuc8
0Uh4Nkb6euenDFEHp279Qpoif1fjJBtSPwhyqkhnY9HU7ZlhyQMLNJRMHRcvM4h0Dz04Lpo7L4NK
zTxwmhxJ3EPvG3db09boK1z/zjtXnZJ5rjDyFWqfcswZ3bBClxJf88riTI08yFVNthv9ZtgilOyQ
s80NfPsSOpZGhP3gzvcw88Q9StroNHYZCZ9To2+0KfL3PiKuYG6n/Gr786Fjhx6INOs0+Md1f+ZB
PFuDgE2LMfAgyT0A9MbgwXMSMI7o6HdM0NttGiPJN2CFbaqkqEC8A0WhfvVQWoM8GAwgKnj+iA2L
qAQ4HqftxCAbHDdwCLhzW+zd055hLiIN4rSm2Fbw6pCZlCaqNhTXyWPoARZahPJmrHXYb5FC1MuX
v//mtZ5/kNWWYUaL/Jnuji+luzfRvCJaLb7pnWtUMWCdeldvrmwMcbZY+r6CsUoym+OsPFZRRwFN
i+9xP3mDc5xGihKpMmdd5kV/7nr9NUO/sEqNAgp2rWCvaCxgjazwiD59JS+mXmcZ6O28xxVv4Uff
sFhC1Bal4oYX+K7w2p+xmnTrcLI/Kzf8Y6eIWKtUDszN1FqfKrQhTKBXjtd1h9xXHz39REP02TnX
0gKgetluY90d10VhfI6Z+k1opX7xkFkSMwgszEof/HGhHioRbWJiyi+pAO3PSbSvkjpjkQ6GkzDj
BEDRnFzm22gX1rORIuSfklJuplG/pZlPXZRgO/I9PjQ3IghsuHgOYa59I+UeFoFPS1J3p7ZP3nn0
B4wzp275UrVCO/79JS6TC3VOdLSHBThWozXPYAsxw8D23C7KQK9LyQ7wBtc8/jU1/b9Z7/9yy/mO
97+65S4fX7H6+Jdb8/H13cb/xTL3b7/136OjzH94xDI5rqGbxKi6Hm7V/7DM4WBZfHF/I6WIdfqn
59n5h+dg1/JBsfqGYQisyv/0PBv/0F2kOb6DB8H2BOlj/3QM/rtDrf1vv/7P0W22bS1pZf/ZLOsY
uuNg8sM29z96VQ2YOnM2t1tnyuujCptog9IFaHTlxI8gKB4oIpE7xafCljfDsse74ylGWeY6nh2M
XSGj1kHqO9c21dF35KbVSnF1M15svmFBXpqsdde7iGNUCWKkyOU26uCBGKrXT1BAUFORBrxl4CkZ
Evc+gzMrX5ddm+6MmCyrcQaA4bZsCN3EvbH8QK5b9Z++52iPdCokp77m+Tspl9VjxrgNeW/e7rK5
rDb4COwzu7P8HNtmFpgqf6b6OYQhm1+ydLxgnkCGCvwH+xk9xSqi82B6bVNmESkXGDJGZBp65lOX
IS/0jAZkj5f9tv/ofscLLu7Tt0viDeUvXytONTFwlwSsM1g+sI0Q+8N437YTNErb/WPOH5lmTZhU
oA562b4NCY3JpzZdGYfIEfqpb/OPkkZhRWLBz9xWWRB5JBZVVjCWioN8utRW0q21iTOkd9hNMUgb
EwQPynzV0hD017TXyZdQUWmyQhLRrerOVWGrfQawcuPDyW04MCBxHqPWZu1epudIzOj5cW4HGLAI
mY4KyqqL3TbG44Rwi90oOIbQLp0DE7TXtoaGYaFM8SJQSBBXozWIouxQcKOuewtyS1OGV9gQcCQJ
wd011FkrlfS3OOkho8XRjUaVFsvKfqZJUIz1oQqiUlXreYE8i6wibqR5h/X7jsqP7qZaTBOfSNB+
xZC5sMPjY2pVhztvSq3LYjPlzScRE8HflVPzyWXBtRVbL0YXfXkqgccCurYTfXXSwMuAnlRyJXKL
MC7NxP/WwWYSy01ouvMbMZR0Yalsnw2n5O1PrGLZuXBjHA8MLAJm0kXcanRPWq8Zh8khWZjIl/Jh
IBbVQ9K4hEpEayBpLvtAfOVt+UTHI46WLDExRfU6XU5eZOTeNSK0lfkG5KIJF4Iye/w0xDowu1Ob
2sL8kPBmv2ZD/1Sxxd+OwviFeSy+Raz9mtD0zzG6gg3gczIVDeFdGf696cBCvQyuID2ygTE+MAUZ
AvHg7Cek7i/Kdc/VIguxOc+BgLqPkcBxrlkUJ+lAHnfcIjdsCg8RSiaxxJVh8yDt4ZZGUDXaSQJg
3XgY/Y8NaKljCkZ077CGqh2/uHRgRg7piOTcVskTALmC8TaeDVfoW5HNxiWWIgBmbzzUSbdvyukD
HUe4t6dBXyUVDjCLS0rrT3NiNtnBEHKH0JfoiVkbN8QBjCtIKGJTMt8TRokuzFRMqEnADEaByK9p
LKySQ+SfvCrXgyqR49rhOb8KJGxouAMQjOXWxmd4pdplUy3rbSKncVc1rFZR60JNAg94tV1bPxLo
dWrnIdmnQ2MGg9UnR4K8Nlzi9jAgIt+TvLpNCPi5OYgG2MEIDXKbQ3Rp1OEAEka1jw3M+XpEhqtR
XrK5/1NHivEQWK+uaps3SCZgL8cHboayzM56Xu8zXs7HrP7MTUQNMj2n8STWbhKa+x5fHbxBF3K8
gVbGYm6Ege+YHxqndM5zFCoeC/8GCxUEdmM3Z1EiVnPYUHFJz1bFtAAGIokQi0EwCdn4qW5Tectr
p3fIv1qMOkv6B4LRMwF6wMfw9oJUpC9wCJkx7wOnASFkMBKqK7NZ2knibkAu8H8kzqcBN3K2w4Ql
pkGkVMJJ4BNyuk8BpT5W1OxNJUy4gCngmBHgjoSMc3H9LLBa9zeOW+s2ukLc4lw8GQIXDcpNsWdf
8eih9r/oaD/XsSwUDapyrz5FupTKfmDUyGvLWFuZZTAyh1fw99/+fmllRGRA7rU/6PNRu7DQ6IhE
eWgZoUaN8C6NkyWBbRrja1g/4rL2d5FNPoPIO4uFcHoxo9h/cmsR+CBy3dx+q5ErbDoaeZwsGptF
fDfrfjm1jHkErxCSrTOxIDhbkQUpapiDSabdtTLvAtnTIU1i+In6zDgvjMZtIcLuGLm+i4pLnWm+
sbuIgjQhbrSA8VrJbk5dxWRC7qu+ExyDWwhI/C0JK9q02TUWOsO0bLot3gFO3Lw+welBKNFEvDx5
N1sVabWUI5wDQJVCXT9MzIY2EJOeJDxkWpuD6qKDW1qnjklhoHk+Ajr0Z4+twcx9eOYR0piB5xMR
ENTvkv7OJwEICVvOHtsEra5Qb8A+4i0Svc42ytAwjNeMtRdks3mOovZdq0zF7yLEQ7PfNAVNzKiu
SFqiPbOch6ohut2cnKC2s08LCxUh9vA4Q/UntxCCZM4Z6cJbl2UvevTRqm1hWOjT1EOzhL+FhXHt
cxjhuEL1xh1Iq8hu7EnIOgYltQKRuIVf+DPEkBLxqAdTKN9x7ZVM7XGmpOUE3luSkh2lE/TZGNsy
Alht6H9n3Hssoy1J8UNON6UcUrcpXCm7fm9TjLoth1zJPpM93lk22SXC6AeP+TSM7odZYTgngCJf
taXub01pH3npMTbq/IQPoQp3jNI+mTkp6OjwPZgLY7713GbtlvbrpOlI5EkBxHO35Y0OMHV2UAh6
7k2zGQhVbA4DjnLqftfPt8htFqlr8ThbZRy0lrzqhmQdryJ4ypmLPb0xnxNho38ssb7AjPt07djf
JpZ50hrjJRosQoLpoyZmEBu9+Jqs8NmA2YVCWpGImdgnT1RXIdnz+7gpNiyBQMl1iD70yEF6yA60
ivIa8FRKchJoT1pLbt+igQcQ6b86lPPkqW8V0NRrFbNZxy66ws6yEv7joDON1/1nmJy/k7Fm5Wou
7/7wyTKnlpcoKySv9+9TDP8wfgYhzV6+zV9jIXEvGv2N1uoQtyG+nQKytsWuocdyghtdzDtsiW9x
npDKiMBfjASB1OZj6IzJRsTTG/tUuXVLDE4+a2GGoOM+Tm99Aa6N0VR4sYSH/AOJWGO+mNBuLjyr
DGg9/Ox6pF/UEjXjuPPzUIzThjRrdhjuHh6qlrPrky45YeS3oSrAX5bSktndWQM3O7johgfbXWc8
w6u4NE4o/KF/+rAqdZb/Mw/sauCVJVkbRbPEdgrari9wGAG5b2iXMfkVZdBjqSjzkLlj+Tp+khvE
Pdq18caws1Odz59CmO/EJ0G/JjvCML98HH98kyjpU/WaLhek6rrp2BofaP3hVFJflrmN2ic03gWk
vJ1Thk923H15BvPGqChfyXx9RrLD908EOLDE2iQdMfOd7QK7ZPZDZZgZ5iZSPyqFICp1nDNJmWPv
7cmXDPvsOPgOSezsTYPUird+RL6BQ25DrB/ivHuzgVXu5il9jAyFjXYCZzC2oIKddKUl1a2AzOpa
yl7lI0wyLV2iNVoD96oQrwvI1SKwZ4ETPUyZMwcs3BccohWvtJixR/xGhXQnjw2q+IdbeKce1CUF
5QA3Y6B+IgGBj8ymeKNJwF+HkeQdAEMemIVzx4kJ1snhSXeJNYAwdnW4K6UXMxQkPmNnLTN3112l
U/4HHT3x7tL8zQD2YOsyPGY57kuLgsPQPYuhIxLElqQm6KH+WRsmvLmFjc4fj8VO998TtNwXwagm
VI5zUK2xS+xw6w9Q5JyeaUlWZt9TK5DSV+8x0OsLLsNTleTlBgg76whdkYwE1G7tcMjy0Kk3AkqX
HS8zj6JHpGbYP5nOUsMy2X8ja39MiyHd2C581jipT4M1NGuizfGIU/976GX8d+kj14oQBBx6BoN7
L8YgVGZi56F/xGviG9tOtxUXsjsw4qaEK3gh5NoD4pcxyKgTAbKbjG8rmBJpfcEqPd7NLnprmaMj
z0o39Vz9aSmcdlVNDdf1w92ICXWwUJ4yGM82tS4AZ+pPw1TySiiNZu1/2iPZjzZhcOt1Wpb8FDlJ
luiIW8N/J5uSO0vZVqDh986GoQjyFgRdMxL3rlPGeWxNe9hbaxUX5ToPGTkOuHsx2H76TN2qfATL
pRVJgBCSI9Ytg9l0mrXcitz96GJnCNqlqxpbj3WIuCFuzBkx5y9GVponX6iNqEpvKwNJtQb6JJkW
symrGN5MYG6b19YsfrNmu2BjGldh9MxWJ9zGHlZyz/0qW+G+TBObQlZ8gsG0OsVuMQWIsBGl96Z4
utj6hEy/G1+siTMnQoY2gt4850X7ZjsVBuNEn1dsfv9AVjsCh7HfkEChVoSQKEPeJhHexhKPCPaU
3ryU+Mqc0PhhpKzvcEUgU6Vrlh3qHaFsJ1AtU2bU0DszVP7Wb6M/cmbG7+MGXNsdwbnVbMePvYVd
RPLjz/it5yprj2IE0TlzuvXtTOs1Eq7Yx0a/Ijhn3KmErCH4YGuvH6ZVykO99msUhLNNoVnnsUIi
nb5hiIDQMkwHKNEteTQ5KwN8Ej1LnBVPNGt0rkln4f9JpzfbTPun0vhOil2si/mkIbbataXVPprE
O+1b8WDM7V5FGK0K7ABB6F44sj0SSLVDjKhmw2GzMZ3hu5CptgdRxAFVoVH1PI6lUaCQgMGSbCfS
OdaSxHeObvur7IeU+AIDlgIxfnUM+YzJSWMME1nJfUVrP/bnAhp4Uepib8UteqJmbALLoVd3MyDM
6SfSPIyeTf9tWQn5Ppjt6y7E0jB5LTafMogX5+4IZBwLl0xXw7obeZX8fcyWe3+IW1gmKSUwqv8t
sulD3TtuAJQIE78kmyma0jSIpvGn6bGNGTH+47kXWz+pfiIsecxjvQ8KAhbtE0SPKY/KvYcHaIWi
1PTZP9Uv3AIJUgxX281nKODzDXHYa+qFb3HYzU9pHRJwEOvfTdr9OHavE1vqsZVK62GjRxHJoGSh
EMHgmgcq5ikYapxZPTu1VrIlLJlcp25+y2sX2LfrfKJIOpkqrdjqFTtvmgwQKe6LlWjzBXPoo+XU
BXRtfiJ1UAO4iCjF5I9Ox0jh3WmoIsKIoJWOIMAVjmV5yJPZ2QzSflUuT0LsD0CfzJe+Evmv6NqH
ZoG11n1tnYVphADy2OXmRh+kOs2p9VOWbrNSrWUgA8pfB6/JbmGePCA3QlEVVdWGcfcPwLk4yHUk
bWIYYQIP2d3JscKwiJ28ZpfgP9u0XpFAL6ZMnc85OvVjDeP+YWQhASNslY1DiL6nftIzAU4lavah
ZrarcqY7aHo2lmIwcI6KaS0hu/GRgEiWpUY6wdLEtx1PrelW6mVqMlJ7CXcfwvmr6KNbGLragxt6
P7oOvRzMD8dY4oVsfIiKZrmiBQbeoIDaL4tfU70n2pi9YyEGH+iy+EoJSnyaJdHu0D5XUz+Zu5Yh
xHFq4RfnZnV1HQD2ie4/yjSll++Qlikh90wUtmHB8UU+O0ZrHDwXXcebP+kAaBPrTzUa6T7W6l3k
oA+AMYNC32H2kFRYRlBzhEHL+nJf1b5OsJO1dWbFi5okiMDR2PyTs7WvPStCdlNffY0Wl3im7F4O
9muOungtTR9Qo2Vf+6mY7j25xytSl86TrTws2A4crtCE9Iw53JjlBolCekkSHYJ2E4F9YJEgtKuV
zDoq136T++UmF6+tZXknuiwQqYQKblJpaec6QbQncFO14zrCG3rXSCtrRcUtBfqaBCfAFZb7XM0m
iioCuCxIvw6ODs88s+7ZYwAx9whAzE1FG8BVrygalbGOTAIBlOdNDxkxN0lv11fX6Ge0+q3YGwtb
l/5d7ku4Mby5PbJuJXFfs7kgfsV3QeDoanTJT8uM9PeoNW/USC+emfjgTSg4HMxO1IR1ukGi0mz+
/qFhL7+iEdJ0Vk8KqaFeYitL4GVPLbb5mmK68Cn6THYNk92XnFgMKTL2bZ39QcEbiNFxrngBwpXN
SR5QcVRxfm9dqi29+Kgmyv/MU1+j6iwKv/aPC5oWb6Vmvo2M+AB1a9dWSG0l5DP9jnpWRXd2CY7C
5ee2TNFmfxuZo8+yk7aol/V0tWXH9ldQoYCQbk6GKB591f4WEvqYFCsbcboa56+exAez0A8R65+w
0J6zbnyP5HcKH7uiCliSUqsJLW9V/hKFdW0bdKAsiu8eDa3jas/miBOqTPYCAWOiT8wnw68iZRPs
s9MLBUmqDiVpeja0P6b7a1G4U4tfITuedcKup0GDBYXeDHsthXAOFIiDaWF1egNJnlC1Nklp7s3M
aldRzH/h6P3J/enUaMWfcgk1GUrrjsA6+RviuYRx0nB5cJBWE2aAFRE+zGott8X1njBfDvI8+XFJ
NQd7szKkdS0iMk+y+L2IQuS9JL6S+PvRX9FQTCuXS6T15j0XTGF1G5EKjln+pBK/bV+hnlJt9kNg
XcntlWKwbWi2ncNoZD+8zlk3Cfvutc7BIs428Ob0M5rkQDV7ImP1E3j2NWY4zivDxzveb+M0+W5D
ax1idqabZuZVjMnnguFsQ0H3nrHzj9ttFMPvItYq+bB7JyDcJ0OLXV8wB2uucQWvVbxM1uJbVNGD
XUHUaSRNSxPL9WDMYeBgH6RQin4sQKLLPHat6RBI0Ehyfcf2PSaHtgyLD5ShSHK4tGxeAfJxsVTk
H6e4ukG4b1E/ceVLTD0Bhdl1yGHblczu+ircdwsSw5/JxfDzZWTZsIKe9PREso+x8RhxMkRIATDp
3trQ4gjqtandVSRR1SYx4wzkKoCpK6JasRxgI+Z2JmjXONQVVZxtN+FGeXBJKl7CRgoTxnd4m8d9
Xp21ji+WnD+43V1EgkZHELmN8YKLx+O+WEtEckxYBa8FOJxTZfhYkUxiOymV4zXI1XBPYp6+RjJL
zmhEJqoJHBAcoR8/wQmFOxCDptPG6uI4kLOygtW7kfXA7noPOYs/mS9D3xrB6GLKVFn+VGN7OWkd
st+pdH9CSoYr8tGb6D1n7afRd0ee5s41F4Vsnw5k6EBnAIKOPtN/wtw+7zDEHmJiTzcWwX5YeXJ1
aJT77JWCBirueGxmxlu16zDo0wf9wt9FYpMqa7qwfMR3ZMqdQoLWoFm8dTEpmJh4+k0ktR9O/ivz
B6ACiAbYXGcokjrSW2owZ8ekgDymiB4lwYJgQmHM7snP4cs0s8AGnRhbH5nnqRwxEvmxvKWmWR0b
RvJDDWBtSpLfcjatB7+0az4lMo2WwECvfOJSXCbkc/vGNg5jbpHkqn760cQni0Ro1Y9RD1EsHuAE
aQ955Qxnw/rdQBoJEuVtgaTUY9pfndGq756QSHDB/OEtAWDn5BdRawCjwgUcVmQF919KD1/H3aam
DalxkxzznIUA9czGzVI+TVc9mSOajKZyrE3K2uvYo6X1dOWea6e5oQVSzLgxr8tqX+MF2JAbJNZz
Yd5r4ohIX9XlyQeuEVARfOqmfcjks+1zGDa68jlLtVMcT859JOTT9chma1OYum0rwDGiHOaHKmoR
ndk2gfp3dIYpqcbwZtK3fpG8MzI/ySjSMSzEH7YHr8t3jQMReLCIYCrKdxA9sIYGXiF6727mpv9V
JAzKIZRbtXfLcwGosSVLZQDnNGLGS8hCSdLI3jeN82A3BnFDZXWT2TMS+5LgZK3Z6Zr1HpcNeq2C
rmdgiKYAgJWE9SGy7Yi5C1+AwPUrBsB7k3TVtcU/WxorMpKAgMXMaaTRQ1bx4ZKEbC5nXlWpvrXb
GLWYQ8gQOUZEkb7pnhYFVkMN3xY5ITVvWWLMK2+iK9OhtLfpTYdpdQiNHuyPnuW0PtD90XiSe1kI
wV1T25vRSOg39Rhht/Xb9BP++EL/qe1xuBfmjJGBuNlX0QG4yJbcos7fE8lirqOuQQPOpNP1OptI
HGIwnIxwg559nIQxDJZjsvfSJyZFdHi0dFzhJ5+hF6+XX0CB9OdCFK+iYrVolmDf5DvmNeuUAX3B
9FQep0m+pJOmMGn5h1k05lbvgahEDJoOlRw3hWHCyGS4u7G6dTLk49lqf+f+Z9+4VZArtnIjPGrP
vBv5fazmVYxDdV8UobauqmJiTMDYnIRk/Sx1+cl5VG94T9P3FhUHtuxWbaW/WCSa+K3ZwvrwtwTi
rsecnRuFlj4waopYxp6T2jglDhE66DDygEFM92gvb6rcZppYZfRYbe4Za3Nusq3eaNMRKzyJnV6x
yNZxdJXMaFTZ3DrFhSe6Q2fVBGweRx36DOIQHSXDW2fVMwE64IvGKd34NA6rpmfuMjAHILIp3OmQ
2/btSNoblexeYYdIOi96rLQe9w1FzW1WiNrK8dpjBX6k/VvhGEwecrq5M/akXUPneCTa50P4Zfls
Fl4wJsm46Ji2DjaHB/xPbJuINEkbwmzyHjeYqVs9Q4OYM7lKEFWZKQERNub9WGRqmySk2MOOSYIB
y+u6iwl2kF1bbSYkNUAoIhQkcFMYWU7GpqEYXQgacLumYdc63aK59pMHrjg/9jad0v4bFMdKiGVB
NJXOratgIg0D3FLIu9OunOulhCRzM8Qsteqw3WxSkwoaVRs7qt48W7cMsdLNH934oYMJ+dekEUfF
zalZMifKYTn9k6Q9Z2tEK5CMIai7nNpwtkn+KvVhhRynvXSCoHgpSDGxu7o7gNNifLik8rJliviG
TGTXGMzqdsZK2Pf3nj3QBRzMK6Nxkzto7CHJ7KVHckGECnmdFM814Tm73ilZrIrOYg7ZkrPIU+EN
VvivRJ1Zb6TIukV/ERIE82smOWfaTo9VfkGusosxgACC6defRetK9+G0Tre6y0NCxDfsvTZAJqoU
Eh0/rDjlKYaFY9kPkhko4j3sP3GMG8hzkFa3uX1tMb1gnOjT3VyPzbHj2F8M4xddcPeLWpXUY/3Q
c4M8hkYTMSWwtxrlzllp0tuCvpMnlyt6nTkfuKyGL9HXF5JLy4jA4PAUglAiWzLEFI2u5DED372F
gts+xh4dmId01rw5oPl25KG8Ou5sELsZvPbF/GAZOo60Ru0WlKyGFhKyKaSePZV/FzUT6yLA7Orp
v0ZCGmIjrX63dAyUJz+xcVIBB9Fe/j020309XpDKjrRF/DMkgVAe8PppqlCsRfBqnU3he9e4dH9h
V94sI3ZQNJe73Jw/fcd5EytLKtBYFxkMOiQLUiz8ywKl95V3QyGbbnEtESpvtTQgJu7MmOt0VTax
rMnYdOGjR1TZHnHOXmVWuyR4sOYMEmwLDdvNNRh5nE1NWgmsn463NQ+bm/Krd8EjyMiY8jUV2Tdd
YHn4r1xMKXnrRjxaCYaJMNJmszykLExhKL15ovodGGFDxQusAmFEbHppxD7rI/EhEdOdnrSa7rNO
9BZxqR29WoUHYwM1c2I5wSlLkt1c1NnBSPCIQ4ICajKyav3r9IL3wsvEZVws/WHDPCGx6FcSwtdT
Y2FG//1tL4y3ejbKkw8mkVhKhxrJrhDoANLcDAJped7COZgaP6qyMOfuZ2Ua4Jvee/qc4jO5lghe
0+YiScb+TCf1ryrHatujWIiE54z3ri8HoLAcSy2zWPAQyXvf+8+h7MKnKmQFp2yqrzWF16Yr6qBq
bmB5j0dKzu5aGzEZI5RQUECZGFC4FK5Itoj4/sXUwU8g3a7mzOo+D+NpY9Tph5890taReDawT3XE
+OZRwhigfbgI+t3gQR/k82nORn5DNetfJg+cBY/UwLbFcJ9Z+vA7g60CejTf02M5J4t7mCm/86mI
zc1oNYPJJXO+cf6NudgnoYqPi0GbU3I2c8un+neWXFSz3HMMtY9M990XRAE2L+8lqArn4KoiYD3m
3CTWi22DeyAyLEfh1e2OKsucE044RgiZJt94jabmjxJPxUwg+5h/227pn6Fmrsv4Fn+FHliMJO5y
gkbRnQrJqTVKJD12ZdlvceUHLOw02br0hGgA7LsRHPH0YFCSbftct/O7NjS4YwKmaT/kvpv6vd0t
r4qe4Yx/aI6IB8ZZy/7aWMoJk0h66tIhueW1b2xaw0z2VV2CipXeVYa3JJXJfnTLfBf3sYzgB6fa
m3e1ufyyE1URDcln5mbWnZCgh5T1w7llD4ZhI783U12+VFJEcIvpmIaocddNqlXv5zGLEQRTRo0U
GYe+6x+TFEOTNW2RD2UHPoVhg2c+WrLKRDkW3IaZJSYlttyrHnoC4AvmLmSQeRpBqseoh9xxOqE6
yaO5Y0rTGsxWCv8vPwWw84IJtq6KC0CLlrzWEKmvZRTHsQhQ78flGRJb/dRbz77v/YwGmQdpM/y4
+C4kBtPIJhkwEa59hNp2rechO/gTKAylJ3Sn87WY+h9L6uEtU3SgRDpH9VTED0VHLDgAlP9+kW3H
rFXBgygxeD61ReMdpKrLaJ/ZoruLlDz6NAz7o1fg5PQXszoEmhq9HRv77b+/beuCtdwUyKg1Avsm
xsG9pROsakbOx4W5EBbdGAEwRLm4OklbwYJFd8pdAuZngMDHUOrUVqU+u2FzCXT2ES+reM0PxsvA
oQeaegmuQZjdx3mkVaA0ULVE9lVIH4LZ8qlg0CHuQaGSoJRir7T8CRu3AyfrMVBaONGRtuhDkRr6
Ivo2qoq3RGv/WyREz4FiNJ4D5ggHTVtZqRyDWa/GNVvV3iU1JFasL4yk0yXeNRVrTgaj4XYAxbxz
mS6yYWOWB3zmFhcCqg9ZFZdOYW/Ec8Gzbx2rnK9kVu4hiI19nCC9BlT/IObaAjnBlgUucMjljSfM
shx6gpBHzWwavOudy0VqECZe9QVQiDUZOBDjOXSQU9OgoY/wxQ4wb7XD5qi2xM4/+TqsHio/+ZPl
hBvbOBu5PrS904YzbjV0uUs6DhOURTz2aKb7Ld0eefMBJWVDuqJdGeKRcBTrcQWftcF98JgzNEma
7Pta/JSrzc9znYvvd85h0Lq5Fbo+1U76BcrA7JuTpAdhqX/Vg/2dwd7dj9lEcaT2LmHFf2KV3EcB
lz5hKYR/v7kTFiBPc5hafEsMfkzPPcuxN7FL085Xbm9u4j6fHkBYVvuQF4H7vgg+AJ09WEin7ebJ
I0kWzY1vPqoY/RNe6rr3XTBKQl8810qfMWy8rJdDFhfxp0OizLimwWHC36iR7j8bTbTivlFebQkr
2XJxN7MqfcoKWT38/1/iIvnTDgSAlyTGbhh9zLzO4BV9yTfmWLCRJBic0ZoSek8LXZPhsNOykldH
pePDhEQCMwP+w7kmNDfrjO4AuBhp5JJ+V5VNWnjSDU9qqHbY7eRdjtVrORZvCtcWqc1zfl8c2iv2
Bpjh4+GpadiVhFD7RsGKAztOesugyA59c3EkO7AqDuyH0LTmB/WIEEyfhrZ/rmTPwKVkw43taYGL
5aBj4rSUjJWcinkoBkAzmgTNVHoOpFfv47T6Z4v+UaIuOlixv3fhwuynMn6mOhVDmxJAm38w5oDP
Ud9nK3g3eOJOo8uAP6N97qG4RzpnHtXlSXDFIotAbg8r5cVS0+9xLIuXxGkwvFflY2BQFQZ6YsHr
Z4KNaWTauH/ROlxTZCODZRAoGluEDqGbJawmZnvbHISAteOUVQXditFX490rZkLwu6wKjdDgRFZJ
8EsdZ79gim3HGjMbCijGNYn1p5zc5sZLjXSLQYRMKhqOBp4Bmd5n3bv0IRyvaSo4Y527jaz5VJne
0W2bYUcfCYB8cPHFZ0+z16DbWwFamdOf5vp3B19zh2SDfmYMntCaXSabSiMmvrCBIFgUWGobMgja
fBaElInsC0JbcE8HolgxkbVeAEzMdDJWC77gh1L/QBs7Fxqav8rNnass7GmfueRdqrqxiSuY5ygp
fUBbbktmABnwx8JmHGCs3PJkSgGVu+mtrTuCXKX91IMueJti1mY8Jd49SWlphoKQiaRgPjDBt2CV
fGtdzIu52c+oYMSPHeh+m+h62Hru5ByyaVGEkXrjJmN9oYbpAmHiRQm2vRPOro0vksjwZPxVCzqu
zrBIgHbpyWDcbhKMfqivxXPXUdTNwXTtPfJKBQYwu3iDruKxfBuIXwq/VknVgiiNmYv2MT49+aL9
ZHl/aRtUcA1WrWtjsRkMbYMdIBe2m+oYueG2nSt/19feJ1f+Hz24ywXQ8S5R2NSR8T7PPePLGnSD
pfiw8qdYdx+tBRV68t0f9NuI54o1ZxdzNV7yyeTjwprm6X/Yu+GvkVPZDDigoMTPty4oTynA9zsW
excm9x8w+TssLPjg2/kTza6zTdrAPwJDZKqRMac1EnbQqn9wpxDaxVIn99BeYCbPzoUwPA7CXBv7
ujdbUlQtYlbn8l1IHNw+Toi3Af7kth/N+kNNOYejKEw4LwpdBqgeZII+JtEmdnMgdWNCGnZ/mCg6
if3EoeqaLFdttjCjJ5udV+qQ5a6ot2jvyErICfMYnwkurw5tHXub1U6y6TMesMUSn07J5KSESgGm
C1lXUFTUz/lX1iafgfeh0gLWcmITRjA3HdqlgqfPcx7UwteNyxkm2xKs6qWHxMA6CwTVWOelROH+
VBSlbA5YLSJn4GIQ9yIDIe0EztNQxMZmmIJ3nqRgW6bZa7AY8aYiP1W5CpIF3clGzMFwyZz5a6Dy
6AljffZjaPKzbX/5wOFR3kD9d3AhO9byS7X6m18Sn+CWxQPDM3JEQ9d+q438HvJco0Wk9+b36Iym
x/uDwTVcA4x53OnlEQ4PfcVbgcHa4H0JkNun6Usc2z3poPPbZBikhUMbL3J87k1GOJgcUakSDtP6
Gbt4Z5D7kgjoYXmpRWMerbR/YTT8x9Ldr9wc+UzYQTkhPyyCStSEeEQBeEAYSCJ8wXxBR7BzIpmW
czczXzp3ROu6TvKFh8M+jpffxphssFszA0/3YyfGhzi9idbLUbHI+JBm054wnTfRJvZp6tvHdLFO
w+QzUkihDja+uUXdw9WwchNZ6gGPaUwq1YIoRDZcFeq/VQmsUcETMgpaKiezw4O004/3X07Jgkkt
XRFpf7IOju3uXQq7LSX63wW5BU44+weCx0tj8Lgnsv5LPRnNkk5xzlFd5Cx/mqo9d156GzOfPAlT
/UOo2R+tqhvOqgzQoWv/UPfeQrBY7211Enhovevsmkt7RsNjGTugHsvRrVxMxla+PFZplBrzE1BC
+KWt+1RbGpKiTMQpUE1UVHgIAIqztQNqCaGXinjp43Q/JeNXkGXoItL5r+rRcopViyn63mJUMZ2y
tDFY25uEwvfmXb8T+PvDohXkU9mHmw6dBOP3+qBch22zPRNaQMlr1xOkK8Z4jtX0JwZV9oX3ON/p
bM7wUeMdps2NEh5YanTLJoqcZ9C0OxVl6+JQzN5ttMwlEut4L07PGPjgD2aktrDtaR6ZgF6XdDwZ
ihqKedE1ljlvakIZyJPRUsleOpLddxPgRlkprNTA0hDWvzCSiY9Fz3moGdc0oG3nFPkB2YJcio1x
cyYs2z2WV7RfzXirkZAmxUDCKN7qNsPOOppt5C4LqWzYwWKp/BORmW0ECZ6FXbrzVuMZMIJ9lnK6
cflo2mveLM/2f2dMTfbDAKwX0vbAGpBsO3OM2nWbXk7/UNqKfSPFBxXTM4mmoblG9xjpe+vUrEMG
7pRmze0AzkKKwwzTgarWd2DrAKaXBkOcCTrhTgV9uTcuIN6bgyz1aw7zHMIxLUZN7VgUy8vnYpE8
31dviz+fgIAg9p2x3BTUdLbZ6yjviEzGd3kwyvbHsOHsGk54mBvrYCb9HVfkmc4Pe3N6nz8FpPZI
2sYYNSq99HlT7lMsIBu0d9M1IU84WsZJHmvd1Bvluo9Wq/2zzP3PvG52Ou3Lp3kKzq1TzrvMs7OD
p+Z87+ILjaygNqLZWSwI92TEhjiPzmYtL8Jb/DO/m3ALAMzeouDLDq7UT1iI3bMrRYX7pzl5/nyp
W+QTU6ovZc9eoij7HUqFPx7SgXttjyy27YNrB9dmms4NZxYjQnQvc2Wcw0rvXGf6zrFUC2W8VnJ8
nkWHhVMmnxiDnzm033ITyhV2yK0E5xiWJY5Bx9tivepOpB3/9pdoITcJDNVrBwhfWc4L7dzZqOhf
wHX2BokorXdtHJPcXJtvIP6AovG62NAjm4kngUvh21Tx1XPFu++vWSBdQyzVlKX7zJfnJUR83vGK
HJNWWMQ8JP2z9tLkKKwK+VHeMQZx1MlthMEGnpGxYoFplpM6BrW1q3ulQYca1XHxqteJ+eKU8qfn
0qojUePmlctzgKS1K5oXx5/vZcCsO4YzJfL52RXtR+O1V3RpEP2GgPmiy1AunUmi6uMTgmqnLvJz
kbp/PL1y68qKSYkziKiKAfaWOH9ueFxl1bC8AYfCfJm3y3HUp/bVi5+DKXUE6hAmj0A/vk2/eumQ
SueBe/CZPG06A9OsizdNTMG9KxSCoHMlbBm5Bvr9DqY/0eyUcwG+GOKDtkBJ9Zrb9Ujx+lyI7BPM
GrPSLDs0vn9ZuplVGvBmf3KepzQXDHgROVY0yyAzj8ojWWkS1l5PIZmcwQcwcUVLc+xM9hNyOWnG
r0jJ3FX3Nw8bBPh6o6FAnnyTPqgdgiJqg5ZZDwonhIjAmJwu3qrsKSsRJRSJUUQwsPIbRgyyh5bq
bwBPnPAxEELMNUlp4d1GxFw171Pvn4jfQIKM3T+enJ3TUQB1Fbp7TTEqaJmz1Ns3Fc5Yl81aVTwK
GAXMqO4DogqyIu2jZEeF7/5MOwvx3nhIE/OLDczF0tBM7Rc5osbNUsa1E7BF5KVl5Mj4JqZZQH7p
TkkxRZJs8X3bjl+T4z+3PiK/tmOrSp5URYWKqWtWw3YGq3xK5viqeubSybhw+6UcsnP+UPGfD75D
6TCiMWUmkiD8utaQ++RcB/xmeAYRAr13GW5m/gfePyG9bBVgGCjwxKrs67I35ARcz5P7OQ3Wj2+V
kmVO85sGmnsawaRDZbsndTpHSsQnj3B1i0bdwxCQoLmNm13gyPBQpggq2DEzCQ578M4d7cEenpXY
tZY6J1MSHOsxedawDA8OkRxbodubLJyfqTERZc72SSNy6uYqPUyq+I04mrN5/h6S8o92UoTaXYqf
On8wkar3lCuwgk6JXJ7iqmhJJ3FfVVxHSYx/EAUWZGCIbY5CLe591orHakShAAEi/527VbIfPMFI
07UPfc9pWpbNGypDBnpgTjcgE7ABhdWXnlrFSDEddiw+Gwg/iO3Z6yH4AzscI6Ki3OM0HHMyvPoU
TsxggoVNCh5aNpMbF84BSsOoVmV/GpeUFPeG3JWY/EVt/DhIhrZ1b52BJsfHxEDxWCf1Rzu46mCZ
K0hl32i/IfAsBGEEsEbUEm65iVshnLD6864D4aDr9FzckWH8Xnd8QP2IW0rnNM+eFUnCJrqJXB5S
/qqDvLvGJC+29M6Bqh8ERL/jqACwe8i5MrkKMhkKw1raFTZwiyQJcDUiCgRE9E/bMj8yozjZLSkA
HU71oJbplpl9Qp1WQhqoQ7L6AMK6bn3LF4RfU/w+rtaKWiAvmNPpUeQ0WCJz7qafnU3M2qCwUf2F
NDrEJWB1QwJGh0oqCn2O4hlkTILoWWLqqSRisGmBawNmiEVoaEIRy+79XP0ubP87Ddj4hW9Vzaok
GBi7oRXY2As0mo73Hh9kcgEC/0nCNk2yTe0H8HyjyvaPN0nkviLbN4rHPM7S704s/6QcnuUjypGa
yhvTfs8vtYG2AOFQ3ZBvfzeu3OY0DOsEiIg2MjdqxI1kltwZSvGxzOFt6hF7utZ4G2x0UXQ/YYI+
nIM2ImGvAhYnEGSnJN/gJzIcn+NxQJ7D40NzNG8Lj59iXjdmcmKdPRDygD9x3iuTbychyNeJfVZL
mlN9pS/t4bHtFZUiyBmG4WkV5SZISxt1Kn0RW3+GDIB/ymcom8MR6fGNoLuOh88d2R+bB4+cZ18h
YSo9PqJgVcssCcLM5R8TyLec+LqtYw3cIEYI4GQc/K3vDMd5BdCmw1AzTEGGKBJWSka8Ot5gfyJK
0xv+ER4Z/atoHRmJ5jf3k4fOERm6aFtKVEvfipYHkGwVUNvMWOjxl3Fn1gnrcrfdLgvBTDoH3aSv
SQlI2wwQM1kF+SsWRIGuIiIpdsWTKQB8Du5vvweg4sYu3N4clgL22l3X3Dylbplv/XGIOAKtxPiC
lemTZ47lpZXJm718JrzcEA840Epu8dlm8jHYxlslzihvx61KzJEruT0srHeBR/H9a1/84LBuoYTo
E3SdnxoX1mHm6vEoh8B5Uk5WbGqK4GYOYRMFKuoyINfxayLRB9BT2SjM5VniJEagG/yz4vBul1Kw
m19OWS84l23wCtL78sy2uyNG2htVeezWEx625a/Z5WZHvFnsRZw/OT1B8pKHbzcOl65vn13TDo4A
nC/0oxyKKSp93zD3Y+Lmu8Igh7F4NbqWtokKSPn9S9skaKt9JjAZBE3E+C1VxpBFbXprWsjZs7Wu
MSW9aAAwIh/N4Tz1qPDGgmS4FmV+ZDOUrE3/y5tD79GSknU0jWeGDSWx3N+y4jjSiYXXNvyx7Izi
bnAeCH+5l39Gw/pWfYhJijPTC4y/qAYfJttVGB7Rhhh2/20Gc0l1Vb76GfRRtOaXJOOpIFcbgw73
yWZx/d/53FJ3wrbcxQ2xbhVzoKV2f81krG6FAPZac81ti0yzCLbTGY03ItxMOp9kEU08R8lvky45
Ad97VOZTLcVJN9ZyH2BM6jWMKy9ZwOYNHVGL2Rs3D3L9ViWo4s0hsuh080a6Rw0QvK/4NxmKIAnU
URYgtZlHMBg0T37kEDhjrUtB/K1i5H0we9fbpP5g7BT97ck/uBz2m6SkMNFx+C4S958OOwnK8CFt
m/cuwa+UDTjcE16IGK7h4mPF0wlTm2ap30L4jwS5NDv2FjFKC/+X70DMUsSh9JT+Xb48+b3NOxBO
5kMoRtiFC6lLTqn3/Mi7eZywii7hgfFJf6o5Oy+1L55KgCscf0Dq2KgkpCgghostBo3xTBydL5DX
+V/tKEM20sHRXOj5lr5E/+3hBms09hFYbXvDW75aQl2JjowjYa1vcMBDSaroqYadjx4xswBmlQl4
UTdhTgYHYZMTIGtQbd7cudIEWeDiEETzdilTUSfnW6B5QFZJfQeXYQEktWOXRHuHrJtf63/EaOxT
tnxRmT2xTzcYpjLGydOeL4kriw8BWZRPlcve5V4RT3BMKnXBjvSZqLg/KUEcWNLwWwFqzUJoAP26
XaPCjfnNSU2gDHLSm5rklKnunkLsLtCacS2keNKXvIePR+qCNws8eglpTYZXkAQJu70ah/lhKahR
DZrB6VsvYcxkggQ2IK9QnSUk3YXPDrGmxjKbDo8llcsev3gakXKy+pTq0xynDN2Ke2z+bXMGNXFn
ZaD78l+B9gymmfZ4VKy+b2WVz/iCcJLUDJn2dl1aLx4MhalU5UNL2dWg3T01ZYx0oaLfaBAkT9Ug
Tl1pzTwYfYG9DlU+5o+CMpMEDKXVyarjf64wgxebYs5YXspOmi/yg+3N9MQ4N995zcLhky97V1TO
i/ZXgL0Zpz8+RoQ6e+09sjlEX3jHsDUeRxjXpw56SITiOInCPsFEI7JmT2HGjKzbWUgAXjVGkMck
mJ4sKzEJWyg0ycTFj6jtYt+lKAs610KQBKKbBwKphgFA5HkVYVh2e6xG/3Gs2g72YDIQqyy/gBUI
fFq6BB+nhNdjPB3bS5FPfEgY57cqiP3HIASWoGBDxGmXPkFBBmCMxQUUEvtvhsTM9X0N7ymZv0ms
Ls5+bmy7yndeoHNtsJkcLA9xNnyzYgPQHEKXBmvcuaTPBqD9pxD4AyupYpeDol8SkIRxxlZu0K7Y
jx3dcOrN5n4GkBvP2HgsjQkdeeh0cdoAhHonb1bNyMQmjBHFjUWYhcllxLK92rZT0GzQDtt/J3M+
So1BqE5BkqaovrdLEooXaZjpLl4wXiPiYRbLzOxIfAkGEqft7/5MsotSZGKWuGldFHPs74NxtyCa
3XBHe7e8e8YlTDGS9MPVZbCxmYwCaaWN0EBl0ojGVkUgJtOnTMiczcGj7rUZtRn1q4UNF+eZuYOr
+5XqkCsaWasiMLmb5bbqPHCqZf2ie+rhdnH/dgbFNDizmKX4vhbjOxPFY5M6q8MaSkYjJ2CZBvAk
ljjJwTwZzD7OKguOLGywlgKnAkQgGZBxd1ikN+whnebHieSkbHQwO6MREUs9XccR9tIw0XeymNmk
lsp+OWub7BBEYfjZ8DJx5G1YegWXZexIF3agbhqYNowl4VwrAUKU/j1LTPoogaMztB5pKAl9WmZW
DJhFlOLiahrB09dbvzmpyAd2mjed2+rS+tNyZjLQ2RbEPZES40bun0yCp5Ye8iA66y0ePoSBtjgW
I+YT2R7T8dviPu2PxP3SkWHwqu0LiDT7LGnCI40gIJSCEU2AYpDxFfoJ6f0dmoqaH082QzrkXaw9
3hA4p0eM7rgCc2rVJbNP4WAy3JTDue4NueOg8bqGeW3QveRt8NdaM990eHGAYJ31yEQT2xqDeFq3
mFlOXNSoXfZFRTJ3Nw4gDBHpbsAhBycDtR7CjHzPfP5qGribJZmXXBY5u2VWJuyZbkxjirNhESxU
Qe7ruuyOI67Ye3oES9KRD88SkNpKwTFthnNWzEQ/o0OZveqjG5Py6LTil1mwfraYSyu0k7hNiCo0
UuostxwI81Ro9WN3l/jMNnjDu40t8JQB9vuyq3hnZHl3EIuEHQ8X44CIrT3JnnvVn9gop4YzPBMD
9dT3z2px8r9jn792gnu9sU1ExDiFK1igAFTUJjWavWQxtIGJ1B/Yd1ln6iO6AwytPWndmOD64sAG
rt2YvTNfHKz7h1EZLLom0o7yNTDTVKNzS3UGKJxsojWK/sth/AykIx0xxfsxMyHyc6y2lDsl3bc4
7GZCBX19IhINn/+MRtXGr8oAF1iZIeh76NIJMfDc7mI0CUdI42R3cLqAX2d0JclC4mA9OO90hy9W
Gp5yyzNJAkDx2bAIoIRxbxrTOn0WT0zGJ457oix2orSm5yJI/obqIZu84GFwWLaJkKB2HaegUlyT
nQQv6qExUIfZOHJOGYOcfP11DQHNWTAS+6isCb0dIOp7B2UOyFeKt5VGbWsw9SDWo2S4id7eQkz8
0uaAF5Du9WZlvgUDAvp23R5DCiHwnnQCUIUAe+JqZ/j1J0d8e2PIuyqtj8mobLa5LeM3zZIfFqDs
XqaUhg6sN0FYOVy42HcZQS7efEBoUEP/Y0DeBUbNtjUvXwY/69iWWc82kfXs0gtWTY1VXfq0X460
DV5gT69UsI9B/OPClDhVXbc8zO1AlJ6xkF62/tjubN9sNIzEndI/hDPEQ0grUVVBlBiXpGFRCh0Q
rsjLynseiBTQ7kCurPaHC8jxZJf7OeuiwB/3bpc8Dj06Ixl0BnT5hpTqOGUKP/avk01U79SRCEZY
6eSFb2QsiQ3QScqTNOtIfXRfi6a++lnhPzGuYA6O3TetS5APIUyOjh9fEw9Merc9QR1HDeSzu7/m
5fATpzuQcebZnJzw3Ngp9VUaQzutqWZaIp6MkjyvYsKxlNLvJQThYn8z3oZ+VDfavSpKwx5M99C8
jrkTn9koRoLN01ngDLZXXglZn9R+6468WxjT54E+G4rFPmPEJoXR6JbYzOoA0b3yY6DLlkB1QSAA
w6CA8Wt+1+bkn6a4F/QhKRjRwou3lJVRqfVy6erfihjAL6PdU+rjWQY4cQ4VrU4/uAbUzjCLpsok
UxZ508PCUBdCXtRPjn1yGlKieeXOmPWeeOPKQz/3b3Ew6Uezo9Yj9A3Gfq/bfTUzxMqw7G1x8t51
HwCwT7GBDNYsIweEMft5g+LdTJdrlb3+l5oNTsm42i4mzTmU3/PkOk/aRi8YJJRmAzUDo6Qcm06m
Ua4SW2+6rxWJhB0yqahu8280gdzdbtIjT1X4w+YfxTA2bSeGSDWamtjnVkB/eaJ9dhizOAcIJoc8
nugwWfbB0po+VDgSNlB0n92qr2lN0uQK1l///ak97NO5M9mPNnFH0+59Of3wyRy4iIpVDmlq18QD
xGutFakjpvrGvzj9aq3gOaN1nhUGDpcNWlUU5RF73zEbjI4BC1SeoeamE5RymJu7IGc3FDAjkTm+
BsR2DXoO8iOHkhWHSA2Wg/RGbVsPcI3nk0KBv+PM2XR9fsqslOz47heXcnYSLCQeFQWIFM5HXO8Q
HZKZ0M/q0WvGL9tlKKWY5cCn5L9HHeDPHrL3uGrRI/cklaLa/YPf7ZTr2oS72YUHTV5m0xGKmFaS
Q7DTr3zh5qHzbHkIIclfxvk3G/3pPJbrmdaC/XZl9mKslCg84fA3tQP92Fjv6RLMkDAKRHgkKJWG
PAxlRyyeGTVpZRGyGTN1ke2D2cJDMM0/6PMw5bfeZxEuEH4srgxUl5p8mm8XdbGHTKrRYfve+BOg
Au/iIfrbjAIWsLyrYqhfk3B6XRoIEWyK2wucsHNTuN55MZJ3Q6vikvL/NrLpcAXrXL61vn3xnJ4d
l29dutYIn8dY8orADGHdqK++30IyaNx665CgC3qne1mBxr0TGuDzaWhZVhVeOlyJHmboz6w/kUSV
ZYrNLVu9LxlSmAVOGG67DiefCUQi99djph/xMufqIRgE5Sjixsj18pstnek26PSH9ODh5HcqpnBU
f8aebwCxq7zNKSE3BlFEvKouJ+FU1WuIF6MCSRYOxV15s5IM61Qe4Fm3y+TkoIZmL5zc0LIb15rp
ZmPhFi7dziJuGOexK1NnO8QugXX009cKaCUbBmeFcMonu0gPCJspCv3hu7fylsdBVS+wjdwDGwfj
uIxA9aYBDzhpt9spJHI8h/90HREGD3kWnwJZ+FtAqGmUoeI91WazA9mT/nGCNsao1f8LFySluvPi
U2xAT13zALzw20hEeR0Yfdy00v/3F9wLW3eaJKxM4V9aRrlHocSV49U+9ySYkOe30qpaF5CWoT4y
tt3GiqHF/pWsMr0bqeUCU/JfviLEKVz95GlnT0VIiU+4+aEKAPqvJSQWBP/mz7V5IWkaaWNLE0bm
FZAspkOvuLurgUlmU6KkCebQZmTY2tslaIqD9TeznG5PDJv5q5cmyvWy4HACG4JTn6CAtndhaqUH
B0UXAoMqjvANsR5TjX/iRHjHDPabRdTMgL+q11xtBLuz3s5axBtjWfq7mCg0c4vtM/rHZjvL6k+A
RF3rNQTT9fOdqEK1Ew3sO7bleAGaowU7qczKjuHSjEV/sl6qrDY5LcWa2Q3GMGT6xu/fZ0xU8EWT
nmYQfv6mCajdDMPsiUYJ+q3prVJPZn/ga5EV5WRPN2nO7qXMEHMiB8KdExzyQSPa7ZqDTRbIrpDw
s3cIEo1oGMD8Y12dHu2sOJR/NLLCYyFyJA7JwnFqAuLZjB3LwPF/7J3HktxMmmVfZazWgxoADrmo
TUQgtEotNrDMJAktHHDIp+8D1vRYW9tsZj+bNP7kn2RkBAD/xL3nxjyXFNlugTGRqV3KYVpyTOoj
IN8Za992NEW/cuGabW3DXlvKW2g9NQApEer//hKVlrENVYxnhsfCushASOhgX+FiLbQgILj8Rb+U
GY7PS4qBz0d0bUt88JR2qQTwHdbcBxn4tY1TddOWt4Ogqvpxgi5zjsC4PVgJQRG+E8H7B9JqEiC+
6qOF9+PX33PNlJMHHBzlNy2ysQU1+Pf0xJhOemc+VTxQ1jhwwjURob8qnCpr1wc5P2MsXDNk0i9A
NnAxds2LcM23oQOs3hsQb2wc5pM0ZsLbFnlZm5a3jquXsXjfX5kVphDXiKFzW1J8rK7O7n9/7++v
mM0ek7Ivz5MigUxP/Yh8KHKGDCREcBrxdKWgMFDWkcUHuInV4PBgOLa7DlUz0c/BxsJniX2srk4T
TCJbwLVViSLsnEVOpCKD0StbDPqdacy7h5llk9kRCwy3FINEGeU3HPHZLbPCt8GomV+qvj2DWrpX
5dTvsXkOOzGPzHUiqps5qV9iYbzEXC4PfR69NKU94kONGEDuexJnrtzY6mNs3euUfaokjM5+P97p
RFG6VnkQ9VOJkG4asCXa9tlMY/2cd+FLA/HskSLGeuQh0a9L3O6MLJe9UwHgSOotavWi+fG6EqNb
kXxVE4yQuMKPW5oGuYZNE7+1+i9bFvEljDB/uHbNM7nAZGz0r7nvvYUCcSbvxOOMvWyVOlSJTa9V
AcXju9UNKdiCtAjAv4Cpj5zx3iS2f6vqdF6DRzgwNLdOf7+MnerXFm3uqXVaH7EV1sF5Q0sNeiqi
17HHCqI7ubbbzoPoUPhUjAOd6Q1ygzrU2MQ3eSOePN21X1y7P2Pjx9HlaEusKv43gCnbNiIUK3OZ
GQDA29YTSW2zu0909c6ajYYuy4BH1eD4I3MjQSrFLR45moMyfu/SXjs5au9nygmA0j5gm06Zd149
P31G2oy+kWOhFAAbOSBTsz2bIjNPiO0+ncIixsLKL33qIPBUl8JAM1c7LKycYwbd66vKrG0+rmcJ
Fn+ao4Jdt/4LzMy33SCX1kKmIYq1z7k9FOnEIM0D16qWkRdb14LHETVynGTxDU1ZuB2YbK+QY0Mg
MMsN3gKxMSXKj2oO600YNx/02sm9VXST0Ha+vWywTnY/ccyp4QgwtVuXHWdsP3ZcRt1BdE7+mvoM
mlMiEj5zVX0wNV7ZY2Ec3ZA8rX50HuPcmn7FjNlmrVN7PLzhekxUjNVWCvRAPnrczvhkmuve06S+
YkrFjwCg/MbnkDFkycuN7RH5WzbeuDEIfl1byAaCkUAdJorGN/0SM07OxltThPKsTBBQSlmsMXvL
vkTOLryO3dx8FB6mOZ+xMk8EtpBx1nzPBOFdxlh7ppykSkB3+RgKC/NNG7UbBqwNoKa4vmktIEh3
8sqLqWGikkkmty0yzM1gALf3oBPa0XhAnEuH0iPRVeXorAWkmg3Hi76xhtZD64iY0Wm0I3YjMxhb
wqSied5nvTMfceUAP0ndek/uaXKGj3TzimqrKHh+kdXyrWzABMhA7Y3ro+ok3KMPnF9o9Ii5SMii
aYV2Rx33VGSjCGiisNUNyVEySUAghjety5ibhZKmOZVqPjZ5/WVagFDRG+LaNU5dVeZPWvrUhCq5
tkYL88zIpsBUhJkh+H/OOaKLEYhIIpYf/2eYsxa3lGxXlc3dWDCdX3nFfmzU1+DLtwl+iYMxp+r/
WBYYynaqmLbB3mD55rOqLKzH5YnN7hPXGFyoac3x/7cT9g4AtCblPPjaoJ/0AfmU37OPTyrfvAu1
cWGNPrS1f5xKpqM9Z9GHQYgxQLSIgDRRU/Ih3qzdtDpVuDBWcxs/8wY7N86GEbtRG+8HRco4GBH8
PpLYV18Wz2PBe1KmydlTkGCVn7HxmIu9N8yYpZzA7sDKQaI3nuaMUeM0I/E2fPWGLfVA8joJ2aX6
d6FWTAQ32e3dy6H2JZ49ovysH6qG7N3Js4fnJOajabhmA3JApi0rQYoBgjdOE5Gda7XE2BbpOG5j
lM1bBpUS23qE9NofzMBJsIO35DbvDHVtMw0C7Fx0nIhOcoyK+CcbjqZpExpUL4pqh2tKgaLHyr+h
t3GQQOr1UTImTCXfaujCojIkgdlwpIcjBPFRE2MmSCT0FDFcy8ant4lwuGaOvzIbJDNzG83nBhRf
8ahStBU1oY5dGSJS7lHDjw0mStNvISjSgDHpiyDBWzF9Mo/EMVty6RUePT6M9wzttiVcIBdJ7B6Z
Hr9krSefUIRROEyh2hXdQIMOSb8yG3g9zm0aBcqwVHsAABvvImzJ1FrleKQu2MfhZOzqFCMPVQWz
6WkMT7OWn8DyR0eJnGytSDnfG4OfHmWqFzs0OBAmGu3Qu3jbyrLb2mUWHWwRvcQkUKJHqMpNjVpv
phQ/26Y9A7uhZUtsK9oZcuKhQb9fO/JMoMFRq9EwThrbaMfvHnUvCaZZ+OekcjMmVLDvDdUczHQe
AftryIdmsqVU2EnyBevs3ESAnsrsDh6vePB7uVDmMnfb5cOX3XfOPY6WcGGe4atGagRec0k8G3aP
GFcik5dJHuFOiNwV/lFcZAmZLUJlxh6NNNoWJ1qm8HW7xrlCKc4GOCjstmHfLEFXROhaBk2CSMkb
/avuL1FRXOP0VcUor1qhPzR4+cnKIgMOjqjdBPidvONU/LYKdPWe508Q6ojU6rLhc6Q2yBC16hkl
XtW+0ajWB5HVZFZ43a7ugWW22MVKyGoFWSAryU4AjMngboasmw6O7ZO9a+QH3X1n0MIROvhbLEvs
RYvioJvJT4aupa2bijlLnD4VvHOAONIrAell3boXKDj3flE0il6ZBx3AR20agqE2yL8pNsPjKMNr
VzDrlOxesEuQ1dFRdOkcoxebNJpt3v50KSJ475SytqvoKdm7xpLlZjEQ2wmE2WJ775tbUrMNkotq
UgpLua5oLgmt6MTGQvJi42Q/1Ij9UM7jJdAsgIQ9ESqB78pwW8YNjxEdP7yvYztoXJSxgGcSzP9u
qZBqNrDaZjyBxJFAeECp8FGrcM2a2gtSI9TWkZ1N99Z1157vRndzLOpNzNaX+XeyNeU0PIcRNMrS
M3/EBCcDa/4SRJNtK9uOsT4VycZtJ1CZWWu/V+VQHmdJxqGXG1ugrOgKPV1/9zFGbZy8bQ/CG0+9
ctJHxltPbo6zfYqJ9cGeqvaJke9DPdTvc6u+CHkKd45q7APOnmnrjgwayyJ71tsn7nZj70p0qOCn
1yMhDu9TZ6CriwwMsKLvgiG1kzdL3yE4nQ+Eb73DIN+3hgZvrpY7rGko7Lx43uSLeDBDh4dvPJZs
1g0+r7Uoose0nags2DI6KnAw8Ke+JpFWIMgB8xptFPp+IFVVRunCwgc94FAAhwePx8C5aXyNlCP2
F6lmPOlemJx8n5/RQUvU5RItgZ6frAkCZyx8jDUJ2DhFLlRaZ1cxFC8DEqiGJ+uqGsL31o7EJmuz
QF/uF411gy3Sz14vtZVlJ1g9mh9pml6gJ0wEpYy3XYp0KAtRIboArDZMM0s4qbx6QCMvWICR+c3J
HsAV9Yhfqbuww1c9DkcUXkVz720zAOYeMP/Rtqg+6q1nEBsFgxeZYgMsPW0gCFtPVdjgsIyIYh6X
L1aT1szTcGhLnnZX8o3kzumaP8QgqpPXcHhnrXmenPArlik27rmTO0Q3b5kBNizKQwgnbXkZNHaS
ZhxqQVcwV/LN6dp0TrPlWHqaSoXrseJaH+LpmDd0+PggzmNbvGp1kpMRF+2inMUWxBZmPbH20rqh
YmSHhwXqEdzFRLfWGPhrovIEt2IebqNR6EGRm27QeJl7i3TbJr4bJTyzChr5WnnsZr7TzlN31TIg
UPyFmYF4Y4UhKtD6EJpafvYbqXaSQBgWjrI4ep31kYs6PgMhe3JrgeY97Z8wlf6U3D/6KJoL11XS
SHTTOkqSxTs9sE1hMohhrAHrhsSaDDsJTPzvr8bk9P8jSUq6YEBn9e9//ePrV5EsweaqSX7Uf80V
MS3bJwnkf/1nwMfmS339j99/v/P6VfCdt19JG3/9X77lf0eRuP+0HF33PdPhRjdsx/zPKBLP+Kel
W7pwLde2Pf4VUkLKqlHxv/5hmv+0+U0CR1zdMpbv+j9ZJIb7T88w2X9ZvuFbQtj+/0sWicn59d+z
SDgrDXx0KLWEpTsGr6/++ULRELX/+ofxP5OeqgtWJxmmrp5TB0PhHeoZ8WNhvmiV+zYrVONNe2ma
+WAxUtStUh1wle7GpP2NaQrwGnheS2fnRRLvdgBHSVcX1zu29cfJVd1BZeambYdL/q73asHGoenx
tFOtkF22YGhXlgYMVkoMfE3i7kp/gNg3Y1NZ9jgd9giI2I9Gp0GtYQ/Hwjc9qaq8tDLi0dSZLEnD
J+FIJq21c0wYbGi9Tss0zh9dZH2gNCAPF7HAuYQQwpRSC+/4Dn+m3McQQv3Bt2i/DetPWEfEGz/p
NgVvgib0BMsSnnh6mMbY2LVDQsSlsO7FbOS3udnbRm8+aQgOI4+NojsgtDbQLggI+pA+kNulaXuz
gELvPPmKNzrc4Ilkq/+A0PabZ4n0tBcQ5RQW0FZYP47lOgc2GLE93JDMba5TlDWwKr2gkImNPPF9
SfgMw9BkmmogfS8pMkJJu9M3+quRDS/CZ9ohmzeFPcBuhl92blxKcKMllMa+7eK9JxFLdLaC4eKh
rYE85S/qh+F9rtugmfrFNj/8kD+BJ9fqtyxuapIrU30dkUN2lbpzayyqx1IHKjZltr6e4XFkJB8/
pl3723CGlN14ozbCCQVcKDRX7HgBBbUExgI2eaz7Wl6UpxMZnBKv7qcQfGs2SWJ23oxeezdyrQfs
ZYP8rOB+Fi6SDmWhZhyxgSGQsZBfA9LDm/FZ+WXKuJdOJeujbW50KOlkr3N1Wu01Gsdbgo9l1fQR
/XcGwiOx5mhrTtFzD0PkYa5t2qVFFjFZtCwYK/NUS6+NYEooa0/conIug3msqnMj23DvEsMOBaQI
MqW0m/BR9SE98/ZhNzsPPXvb8auGa4U8ThpBrHp5mD22Q6NeIW/qv0P4BgGP+LMY6deG2Lkbstx0
lo33sJmxO4a5YE/NsL0tBMwu5930i1Mjol0prG9qggB91lPc2FDAfJSIlnnrfHc918NTY2JjqzQ3
D4TzNLmyRLUIax2hDSQEzYefblPklAQfBYbh9lSJyt5GdoRmWdr7uRcV21mo85Njfzrs57Zmr1jt
Q25Dpd0ZeJn8T621P/WCv1WTxHy2TQwdWEdRUpMrXsDorbR7BNlA5Et2ZeMdbR3sce1+e5W9aydB
8KfAJaJPq3pjd0BrHLe7ZkhKL7j9V1EZ/7ZF8vG37CwJoNF13oyuDh/McB1qBNukafpSw8Ep0l9e
62b3usOZ6fnYfZCW3sC+pKSfuqDlKakWNPLRMOySLauQ8IEfO9DRG2SVvD4pdHT9NtFJ2KZ+ohBj
ZPWKCWHJMJ3PBuvdLSnMZ9POsrVXkqqkL0oqnJ/VY9M0v/yeNSlO+JmJ8FEaxN5F4Buo0ER5yiPr
kRlis0k6k72zgtdJivZ0HmwWnFXVbgeUCRtTS3ymeHBAmYfctU4kCKiZqmfE0bJRqXxoGPwKyysA
R4MkFjm2Rzwo7P1Qk5hJ8Rux5XMVdVgVmyda9F3o6iYFq/k2ZsyNRjTls7eifLkmFYmPjk1kDoC6
GfG+sM6E//ibgiXmtvVIkJaO/x3mWXud+wJfCHHquuYn25BRxkrC9cHQg+JMl1F9nJ35w6HduNAo
kXcyoR4ICQGdXBFf3ZB9GVzw7FjwigWe7k/au3NadvHaIJIWkEQH5ikEGuNQj/FUJa9Z2M0du6FJ
c2tluwiZ1wqQOJ6L8N2ewwp7e7KqTVc7M1HGaJHTciOkOdWTTiPSZS8tqTk4wyNpfIfDiCrMkSPe
Sbs+MadB62d4CFdh6nGAFvtuWcdouCrQFjrfbWvPt5ZDL9D0sD6MHs9rpkUAAQRTjW6y/ZOvGXez
HvszGbbPGVK3oBeQ29EPcGFW+hbNI1lLfXRywVJS/zk7WEdilemwW4XlAaCpbBrXLODFeFfha/0h
B8wFCCn65XZgupiE9YF0kDNHnhUiDq7fMk/8tCK194rpldXovwoCKRDqsLxwRdleRh0TpEK9EQgD
FGtbvvcdb1Q8TdYOKtYR5O+J1jqyw6Pbi/d8ZpiwhPaEDKavBaONobwykwuoDh1Yhj69vD04ry1Y
46ZFtpcW47WfxVMLd/2iDT1HOlYMBaVt6/LQu+q93PeAeG/0jwL/Sk6uYMyeTmc9TjIKS4+253Hj
KU+R+cFl8vdLi8VrNY4tIvERfm5S219OhESkcUB8hXMyH4rGMeBGTsk2HZqRarw86ICbngfNXDeD
r72WBbqHQYWBE5f11sfQ+dLPqQCLL0fW5vwn3u5xp1zlbnjOZsDWMKo3s/tGymd+QVs74vBeXBcC
Krl+xJTqHdG6DafEpHPQXcjRM5/CxvTNjyKjFJjtEvqZAOI0fzkWIu3vHp8i/La23kgfTVff6/PO
x9ea6cSRS4feyQYeUmN23wg/4qS0iwMWdAg4iEEyPXyAgDcn76nD+2Ci6vQYeNMCETFKFimzRPS3
wBGN9tbzONzI3r3PerLJhYZYfp7GDU8PaGduiaEvYo0Tt4SMxMOF9wkhpwx18L0x4qnoNBTZS7qr
6ItbFd7yuWe0JjvU0nrySMB7KfR957QnW9PzYAbtMfpMh7ESnhyNP5Z184QSO90a703enpUdvsyV
u4Y9PgX2GA5Hn73EUXQ4xENCT5mHz+lZRikamLa55qgzobN45toGA7lnB48sG4Jlkxl3Zg2wRJab
MTJJEDIYUQNJ8x7QH3gPE9KWADQ1UHav5hl7NWIpvshiZzejcHDqzAMRaU3ovzrSCFi2mgRAZt3e
przYemLhRfvDpms0d4fiyQ48oqCu0ldbZu1/sinPwItEPWVTJZYZJ8e44LJnzehf3KJ/dfoFw0zF
ZQ2ed0CEe268BWiCuYd/yn8He+GTfA4gFT2F2SEfrxpwAG1Sjqck7RFjD8iEYh54m9EzkWh1rXYi
vW+Xiv6DXCQ0pAOcJYlbdzULi4mj61qnpJ1Zp+razyK7Zi/IvJ5wKOS31k/CZARAP2sbL+zOpPo8
kFCvHWH/V0HNjDFYJBgMP33m4vFYHg3fQQ7gz3yKzKgcRQGeQn5yh9I7xzEZ71rcuZ942F72W5Zu
1Tcszo/Woch3EaEFRKDAbp++PmeT8gy9/AcoEB6iaaM9awJDAfgMB9Luw5AzFc4pnt+Q6iQrRlLa
xWh6zMSkRshxCPGYl192CTXTVvYKgVATeHJCWlqF40fsTytD6fWDC1tyrKfuovSW+QgyMLS8qXYe
YOMZAh6Gl71qtshupM5gv+zSQzrr7gPXKmvxJK9//YUhsu78jpzCZcoSriqn5chpBnGFfVaw30q1
rybpLv7ce8hd/W5ftX6844mr7yXI02Dwn0z8Vtgc/PlqhoKdipztNyuxk12rHNb2nn5XeqFePBf4
Y2S5Gv1+RY5q3EI6lCgGKBFCJNBKPKO/M8+4axGEkVX1zM9+LdoITlsfn/WmFC/zVIr78l8GfsAX
pJECEj3SKEV2iTecmy799BgrPCCtNwILQdkGk82UcJU72cbpPQYqyx/7YT6f7Gp41tx02LRWFZKs
PXm3mYTkGybo5JSp4pYy3fA1yzgQdZfdbLaaG91trI3mdfKKLV3tUed+61Mmr3+/2AbAwDq8IYil
qRqbbU9ayF0tXxzK8DtbX9e3qpXjNARoo5V89AHiXSJ1lmNxa3CVTTgAtn2eGg/+UHEU5cxiRcgY
CM81TGzfKw8xctR9kUuI03R6ACHIq5hJd/EXSWNjuvDkS0AkGdMMnX2va2FLSXH1P7tTbqJNxeWd
8LJvThWv9IkiZ2RL/WuAKZXX0W8C5aj1jGiFY8a5uLVn3BW0nNrUX5vQmX70HC9MebUlCRCV2x6r
BLdVr6o3R6H/CVvn0x0Ge2sun1XcD9/2YGZXTjTfkA9IuvUDychwxn8xHEPmTkJkILCm71oHrUYe
gR0a/W4tHJdW1gLeKWmLvKYsXzyVvTQWEdEFsJIgbbL8y+y/yCoQx6wf5gBIp3X06xitusM8rCKT
NjpoJB9vXOiDO99HNQfo9LvoKsz7ZpVti84nU110j13FKDO0yocRlEvQ0TpY2BMVmhdMVBEczzDT
1nAjQXI6mXFEDzf7BxxzI1EajguW9JFDBRtwVyxbcQ+seOKekwFS3jhDgykmROzlYrhhPX0D/kmw
30AH7mBprvPiI9ZDUOyqf2zieTi3ploAjL3+WZrDm23W7qMjm/Ls1Ly95J3pn11UvxRJWDxFceif
9IZspb//v0d0eG7J6tfSKgEvI3EmMt/FVPAo31W549+7jEy7STJ8E6WHDGu8QgTHJCpYMLjgFJAa
ZpvZsFjata+hS3LhmFVrFHe8/jF3t1zHhFx1zjOen11Uc4qYanT2eRHhG2GGv2ukxdvltixDAH0/
5p1HFL0vQRLvxshdCs7iiiEP2q7rAfQHpfEOP69DWNBKAPaxeKxZnk6XpOhQ4pmgRonrwokUYrcs
VK/gAsHcYz9obxgRNqven8dn+LDWQ+Wh9iNcTnbGW1sp8wTCZRGc0HBwCj/kQ0KszpgOD51GGkuv
g50v9Cg9SaCNJ/LxIJwRi3xzZsIS+sWpKNJ+3vQlZgMZsjVz9Tp+MYvpFR9Q9hROOsSAhaiczF0g
ux6AIoMEZigwEqvaoOG3MdsUSgRTB8grrXDKF5nKn0jzow+b9XyrKDbgIDCIZeupXZp40i7CoVXw
BtfaiAjTkwjz9sa4CxeyRURLLbFYkOACd7rjDYGJSaEd+U+dHr9zjzdx9p5wWD0aLWE5ScFWxqb3
5MmLO5u12YXYIZOF7/jRR/oHkpEC+bX3jO7GP9fKfuGESHZFY4I54vJvnaLbMaDKLkXskSo1qWOa
RqeQUcwhFP29MFgEr+BbNVsrIYGnaUbrmKpMUmOU1ZM/gS3ILZBGKLnDWf6B4FwUMFB9Y2FFdEz3
+ZFDDFrooLYuUjXPt39ndrlPpetvDRumVZk/oyT9adT8McEP245Z/3HLQ/OLaRK6vI4xO58ldOSZ
SPMRQAnNbCr8j561AFoXG9pXmf2BPoDeSN1yFX0BQyLcsCFvHKbPjPW1gniEakaGkjwRHsxYTXfY
zRYMC4zztnsItVns9NT6JIndwhB6xXiYHX27+kV2ttrWQB0Z16mLY/XszlVpn9DIkCgJqzhQ5MU/
42j9NGwi6SfQZXvynNwzofYgHW8ZPv17qLHmAMhy7IHon/QIS1WVP02pcCjOOBOgpwOpKOQdGSL/
vtmOb4ARXiemGwGbuGFlE4R+dpcvw8K6+/ufPtluiTc0QVahHQ9Hx7pLNz/UjJdOtTeBrOWQTqTp
nMYhJl0rhuCSm4QRsD2TnJcVYugUUng6pFcvMuzATgDlzDhCiXeHf6qyh0b56snssGk3Nlg2UeAV
NVP/lyWw+Xs+0JZGfulxuusnllDzXGjH2JPpU52273aqj+e29c8lW8HnumeI0tkvMBpuLPNmdgso
kSZIkCR25mej6QC1+MDpsUsGPJm5yyoC0AY5RVsJn/5Q5DCKiDMb3opiFutEE+FD6ViYB2xmK3VV
GFurY4XVNxY7ZxftPKyWox8OFuWyZz0UjnYQ+mhe/v5W4uYVFCb+nn6f5Hl/FSJPb6ksj26lNyfY
swC6x2Kt2d1M7FYqnqb67KTmZfBM+9vuk09DGc0ebg+6PeyUDPD896q1x4AQPF51ntDF13Fggb94
RgOJ4Y6IJ5KiGcaixzbN7CfqASyFz8vJuXFZRrsSvw8p7e92HB8VZ1EfEVNhohDPfC+9kL2TYmb8
MCrIOB0SmSD0Awj7JBdCcaNgYajnYpOPJrrDPMPDj0L5YnoDRDtt5ALy1hZYKJOhB9ovOXBBV+/z
qyhqZs01qhGyGVy01k7ODkfCimjbL9J4z4XLRswRgidRweTZw6moCcE2SWk4AvBsG5H5xzFStGqa
xSoRE4C+dCOu/xQndk2UgFB4uowtPfn8EBaRGyAHzRABfo7KGU9tq1/IXf7Eb19eCewB9o3NBuKZ
dLd1hkquN6fySGLsF/bb4QX9CFBIzBRA1QginZyLZff175bZ4rLN/zNORVCNLiMiS6grEiFuwEG+
oVl0Aie8JNGYk5ly0uORXAr6GADKRRFEJtmds2RrOujqS9HbLRMR8SEG92Dhx9BK7T4KmZ897902
1PDkVoBBsyyLiGG0UHN0csSzNoG4Tl8LLN9J8d2O8bmTVUv5zOIsmc19yp250uPkiNuela2pPURu
HjIv0z7bxOMmqn0e5MiNCDZuNvyVS40y360i/wkj9I1JVGz9maiT6eqSN+imS4WE645eGBBFA7U7
lPS5oSn2IwGJeS02TW9+tsNAvQ9USSqXZ888MkJsjy5pN4EeshRvKv+YCEHKFp32vncya6/XXEAx
hp8r8xgdAkBIBjShz/xWCkFBe7dNyAUrrvVdaDgfsgTeWIpeu/cyPRn1BFt8xNdsT2RKOCn1hN92
PJLDHNJKuewnKH82KJ9BNkdYXlQMnT1NXHStqRwenciACFTjBWwawds2Rh00aziT2WgVbAhwt5OV
tCYfMmWvnXwltfPmEg+1mOHdnTG4+YtvdC/dVEY/Bov+WAt/mPsPZ6Yd/otKjScFw6McpvnAfV4A
KE/Xna+8WzRoAfrqgiip+3lGVeykb0Ik423w46+8Vy+qsxN+lpwEZHTQ5yzBEBiCcy3bsnpWvY8B
rskuGs3yBv3Ch0oxN+UECu8Mo4jPiQ3jhKnA46zMOXAsAExSsW4QVCGHyTWROGpqhKydUNmlCIEZ
0RQ73bBQ87vV3WqH/KUGji+N3iBmwGUzXrRXgLjVqrUyODIuHKK/6BEuatIwuuhU536xBzP8UtoO
bpqiS7douep16JvFUV96K5YzGMFpm46iFYEPIO9O8G8H7iPKWIm40QW3J8N4xmG7Atf/lA+Uc85Q
HKz+kNoFrfhYJUejfkKEFR49gqCcUjdPCILW9RKQ8veLmPaalbYPvj9rx4yo6LSEoRTuh9qMLzll
5K5U/tPUckSmNj/Kv79ERJy0cgCEwo6doDATrDJIOsJ56Hniq5bHmPIReJHyatfnfBBbRbwjoWKC
kTrnM06V6EwR+MZPpdNT89JI6gZDNT2zSqND8ZDzI69FZzg9xFUzXki/w9I9tvbeXEo4F8hVoLie
D2jOkeNTUXOO52SoGkRXxDVmPxPjHDmdBk1Bw9R1MnXur8hu0fPxGCNVlT+1dBdmmsCsH3W7GaX5
zWHZwpMp6LP4rZuK+I5jKb53kk+tso0jVtQLVF/9GSFt+mB3GRoKpM4wHXG4LwVA2trW4uH5mkYf
IVvBqyH+zmKNMZcbQm3tXUS/ddH6fkdhufNIl/mQCO1LPzraSQI4PFEHlvCUUmVD5S7KbMPtFFGH
ko9t/BmtaoJZQ++Yzyz2qpY2u6Mn2/QxUwFfLZKypO4OEUbMe94wyNIlEcNu7MDVL5xzxhApCMfS
3PUpW6gKpsdbg5iB99aw7katfXYmnIXRIzxnkq77FA4V7abtoZoKLzHsZCqOSN10pDY44ysWOvjd
z1HWg8DAq5uqYrj0aVTxL3VwtknIs4bm2kA9XEVJOl7qCshFSu/EqJXtEqf2NSLlAFmGg8U9/Qiz
PEZR3INZsdKDjk4c31cvluDgCXQv4UQcK0duwOakedAW0ddgf0JpjgR2wJIxTmhvx/1sIDD3oh5b
ERb2DUck+Q3L/F+vte8KOh7vyzBvm8Z0grDFxJVpbXqEmdUEmA6yQ9dhh5d6hrtH2Odp0t6Yh+Rg
YosPA1H+c2qi/IHWyFZCz1okVW1+gE3RkwLMGmQ21blzCwqK1AeyakYQEE1EVLjOcNwkSb51QVSt
TYtTyCtRdEVDdy0AWQG7L/ugirw6MOk72jSHezz0Oz9iTY2z/GqneJ09vB1mrM7e3F24PeNtBr52
NTpj+q6MYpfr7l4jRGM/xNb7mI9Qaowq6Evt0/P7V+aAzkpRlUWj/iql/1lGxrqvxHOztEoGys+t
I1vjonazEXWvtZN+W4444SIob/YotS3z/4sBLXitGVa5Vx2YO6MwRnyflDuin8C0ycE+F6N18F1W
D0nGzhDHza02veoGbfNZgqu+VrSaVcikikRnYD/YUVe1MPAFmeO3Yxj1o7V8cbTE2zSWeawiKt8S
CfBJtH8iC5QF4PLhLpUWrikhbyFZUcvwgWBuK0KbY6XRUcvMlTVXt4b34IJbhhGc5ZvrcCD3XA0n
bx4izIPDsPLrNLqnGTexNTg4OfoI/sccy5unTOs/KDuzHce1NDu/iuF7ljnvzYa7LyRqHkKhmPOG
yMiM4Dxzc3p6f0ycdleVYZQNFBJ1hsjUkShy/+tf61u4EY18q3kJZisnT7de4OB2CvTmORk9rC9S
qnNU+rkNHzade5dhlbZn7hsIj4xCe6eOQcOG8WOsJckdyBdnTZhdbwWs/gxK8EdZA9NTgeW7rgLx
ik4a0PwtzHLXCJ3dAnR34YY7yxqeWE496xhrkyl/lqELqB3+giveG+LR2JDzexmYm7kbgGn0RAkC
lr1DnbzXXD8rhxOk4+GTCoL80hK7gxtXc8NRxEQ5spWR8YIrCvoMoSpzllcjYAhqG5zRlBmluj4d
jI6Rm+Cc3/dgGoKx74HA0VLQeChvnUwiTE1xeL7NYRzfcLe9w7tGdEcTEwYlR2pG++AbVOEB5Eyk
THuHubRaR4X1K9V6k6aOhrQ3C4Q0Bykg1Cs+3ZpkfvfNOeZcJ9DkzCjk7FRtO5YGQT4DQQIlvolE
8Lta2h/d8qfy8uyac5Oxs4y+tKGj2tACQJRLryVxyJFFNvTF5umrFVqXQB93Q1a80GR5NXR58xZC
qCbGBtcjKyere7Iq69XLDeo6TGq5zIwjRJRMHxmpALMEfueawUfVE41MWvESa96wBudHkz0sIkbT
U16xvzaidxMXJxUIPdck8stSmbFQXg0HoDSVKq1fWdWXrpGfENBFV0ozrmY23IORUxKOSTop2mf+
8Qu1RwYRXpY1kJLG12hpam8Kt75baVkTkmP8K3Avb5gZ6keSOX4iaToty/H3xLPv4kV9e6Grmi3c
lNAS1+jvbZl9Jg3n6KC3Q+rfzGIjFv0nAliwc3ubRr92wnjt8S2uG109cHG0C4z9YodlDwhCvyLr
HufRcm5hHzy5bEOoVo29NTEhta8HTduUPZkvo8uDTR60mc8QmG3cxICvBr9Vmt6Hx4riNgk5HG2z
/dG53UsDExvvhvYUWhNPVOwI2xkbOom0rj0CASjuo+veKT4PrhVo4A035aesrK01ROAQQUVnLBH6
jeGMh5ICJG+1rJgMe9o0USdvk9VUB8JC4apMTA4bYcJPpiVmciLiRfUVz1W3GWnZVODhDErzcsN6
Z1n1QSfSYqVcl/KnR+GIGh0om8mF2ZekcnlviSXFOtteYX/WaBwjXe9ST0a8jr25ccJwC304PHYS
jZJuaJbBvN+Wex6rnAi6JotjYlk3ycL4GutkvnKR4D73Qh8seHmialztZKR/KuLuJwM299pVKd4L
nYRGAFkTnSjdKYdlVUsghq47atAKhRsR4OuMBdUzNy1goW0e5dIfNcePzKrxjSR8DzjeoMj0QAwc
8ruG0bzrISZLlxbydeQ1494gujAiHMeUw4QRpTlqxpm5lJe4nvag4fJrKjw+xsRG3kAJpAkrAqLV
pz+zhud6hrElrqRzYR21TUuDR24Qhneryy4NiCyeISjqfTfsOoWfQzRoMRPcNUQl19TyJ85JlZ5/
zmZobeH23lr0EqiMCSNBhRjUKXyWDwCWZgwZ5V2AjO2nyYTzYhA0V7227yMiWEnHTxf6l5x0CBya
SXjNq0+yb6Ff5faeVlQLQMmg9uxWCaRSzH42DZGcpGME2xIkXFRQjOU5YBDdpaHNpS+P/ZzGmBd9
xZNRPEeW/onbR5FYYuOa1m207VyetqaTta+aMdTcvhx3XxN3WRNp9c7A7TamA6msBrmwsXuzP9g2
yCtiKulJcChj0IF2uBxz4R+FW9WqjYZG+DwX7zalDebilFyavK/W8gsoJDQHWJFumPSEcjVtFXiI
huFciV2nuyOBEn24KROEU2xbRzotjhb3ua2H6uXzSk8m2PSvKpvv/CHIAAMmCmWX2Z2z+jVOriWy
xJyEH+MiumeJsIAWUoZmh8lKjvX428Gi0NnxSSWjcwBXxbIdXEQSWHguPFkCzU871ni9fsXR9ejW
MAJcrfboLhxPsJWaY4LC3bowl6THo4jdPTERBW6MdY9uqNcEJ8aqDtTdyeezRi5go7vyRZuhHLJG
AtUL1BRzjMUGAYyHBjUwbFKypI36jEkgNpCS1sIk7i1H/T4Y2WsLyTl1u29MjMSeE9Bi9e855hwd
Cob9iVEkttUhK5a8KFxpqOw0qrrc8Ev4a8C2zC/qkCnSXSYziuMrER1Uz4mhM6Zo1VoVD6EmfGs8
Gq2ZX1amvZi4VAYuzphbv0io4KiKbjgwZ0ImGdUFHwflEpnDf3iCnNR7jVzrHBP9YrasKwgHd35D
ZIa31C4ZRyf9VV2oxbjUff9b0BavN/qd6OwvPuOjHWBNAw5g+3F446GQrOKhT1ep09Vbi25jlns4
feinLgLzrOmgBHUmtczGBTGnAdc7pRlhiQJe4AhxIwebI7JlRfo/7rwPocNMwS84C/fXGE3nAFQn
x+C0wuoPKaesUK4SIfJrKepjLoyGm5ovRvVE3wqTaBbeNT0fDiGbSa5j1sgC13gXVPNeE9PJGqli
bhZnjGrTE89Y7Tp4zi9TNtrOG46aFOqhSTbZFOREjgD7lLpz8cydmwTl3psJh89tE55rrXzQ41Yc
K0QA0oTqNWCFDs422g0mHwOi/YXIwJQkFwMb1RgSo6ikG0F7Ste487rVaLi7qHAxNsSk2qfUemCn
egyK7FyUnNQ48vJc0odtGQcnuFw/ZYT9u4RGlrryPIA2t7hkZ8LdJ9edk72ZtJxkcA4+Zy54wOId
8vOT1erjQ6JxYvBw7tvmANmvm7MfokRejTz1LmY4wlxX71OkcPQxz67Hlu2mEt6xcZAaIko4VwRQ
l4w5dToa3bN52sT3wHQ/SBYmZ5tPnwm4P3FCPpbusI+tHGNAWD8LrOuryOm5JMMd3VD4sxHM2r1H
d1k0sknTRrKeNp/STNiQJ9gmkvz5mk0urJdgSCQzhSO9My/7Ghblt4fzDfxGvx71CPmfQw/Zz/iX
LnbSyi+DzYaHxrGNngmq6xe4QvFKQThb0pKFcST73RjAL53xunIUouq9yZxpD24pQOekGaMw++gR
I+5SbBk+6sLsaRJzcJnFMUjK1PG2OB4hMttA2ZTqx7WwScRMEV/IyEk+KytLGWNpAKzDjFLcMLDv
c/1zdnCaGWW8nrBkfqbqmWBueIhl8Yzvgws6+GmEBqwmRfFtL8sfccTKgVMKhuRjETmQ7MziTlgt
8jutaF6Q76koaZ+T1FWfZu2cRxNsCSBIg8fCYuHutOE2LFFeR4eo4IaEgGHBIBEdlG29T3XhHXjK
UbjVE1oPPGZcQKXliv2As2K+Sf0ojd+13ORWpUa2XTOhNht+qMmjQibmTR++rTkgg9btRGoXa5m0
M6in6GdBB6fXuz+M2qNpNC7oWCgBCoOO2mWutY0KYN1WhqnUNoBnzkTb6l6ibcfJJh81PHI1aWRP
N1+AuCbsXFF7VFqCXjdNCt7AhuiR3OUxxjtlUlxD8U1BNJFYgflA10wEoa+FjnhuEam5etE+8/IZ
Ne5pyZyy4eS+xPqSmISAhDz2we8i9y3SzDvOCt/ULUQbHQlZ2tjyaGuEMUerq37qmt5GyE9Bh1bx
z6jHdl1bxICKGlcGyQjosoW3NiLK3HvJx1oWL3kdBjuCHDoC3tIQ8SLZ2nYLbD/p+q+yap5nDzO2
wUq45+TkMbaeuFimVSv3GGDHlWc2W9k0r57RncPRq308mf7AQJmO+YKKINXCyGzBH73oSRv5fHLp
LnaMt5wbQzkFH923FlgfDd3VK+lgv41K9xHUp2J+2Rax9sOkTxIZAngDNXI7s2JAImrxZ4H7MnlM
qfJXbusE8TN9PZGRphUhvvZXreONDFlnkxurQEDMAU/q5HVwpiOZvr3VkVVz22KhWKbJyorVQev6
Fz1W9hY0488w9kDuocx1ZfuBc9Dyl2JzSj/YhPXrv4sY3Mps4unw3wqV38q46BYfPhEEXsjytw+/
//2/C9v1XM/yHOF6OgWnrru4+v/OtY/QW+d8TjN72LbdTGZk+tkoJMku/BYsWQBZQyZoPDaTuraj
4TpDZCjfAkxcbgf5+1+8HPF/vByhW2xNpCddYRrW8nL/7uWY8L/nQKTjroThvUrw7gwDPSr13APw
R5bf2HX6xeKLh4UBy51UTkUD2U5r3S9RaJ4P2o+Pbnxxm4BL0jT8f/H6yEv809sllmgDWVLSFh7P
gn98fZXjIKPn7bwbCyhuqcAGRFNvsZfC7ldD08DFQ+1bgSW+dWwfyCi375P4NBOAS7JfuGqRA0mz
GbAMcEX+eXX/49f4b1hP/vo02z8Bkl9lNTUxDsd/+sv/eC5z/vc/l5/53//OP/7Ef1ziX1Qgld/d
P/9b//BD/MZ//cFLUuUf/mLzJ7XyqL6a6f7Vqqz7+0zL/+s//Cv78i9SMzY9b3wG//fUzOVn9LP5
2UZd8w/Rmb9+7q/ojP43zzAsyi1tw9KxDNj/GZ0R5t9cyDyOw0Ti4Fs3uPz/KzpDUbbu8Mktazz8
8P8VnXH+5hp/UjXcUl3LkPb/T3TG5kn8z1eVLW1bcLXD8mZvIZar7u+veo65Y0dX2cZdYCjNHHtH
HifecTCJp/75pU3QvwyMvHPppoe06h5DmednkKgv8RiWRw12PebTVRZE8m4kmcG2HNETTODFJAYh
k0FeWYjw2HNa7ifgiWQ/qRtvADYW3YMh3zW4XzjCrWlx1a+ZU9u4jif4C+nvoEqnCzgmTP2DHW4i
EyD56GQ/aLB8bHG7ITJTxRZV9QkvR3WqdfLAk5w/nbxD80kUnaEuMpZNcYXEBWgI3dt0mcMNPMLg
RaTllRqD9qGp9A0qyTVA6DqyJcch3nuvRjrLg4uL7eaQ/S1TVfnKLcq9SPK32W4IIitVECeP5Gbk
Td6LfCQNYvM1Ux2xXCN3+gvaHbsQgTW4xNJC5HKmia966CDyn/rWVsdxqYxdKv/sFotq5j3XumiR
DoEFie4WKhtya0BAFMpqLSg102bpPg2J3t6V9jtDDio1UDGV1dFEX/uh7ajLH1fo0hl8+fMLYdGY
Tevcr7UYF1kEyXMLfY/BxSl3VRaqc5LEKITOCBOw5xPNWafIKJYw6+UpcFuHJ5c9+dFESyzdHYRD
s9ihBwfBFJA5UWDdsNZ1lb0gTtL6tzCWKLR4yVj5keVW7dHMceb2QgsvoRUuQJiy/gFpDdYrS4ih
075MCyqZ0cVPo90/RF7uMWfJ4iNI1B1+SvFOCIrHNb0WFhnW7QjZbJdNtFTSq1g9Ek6GTkILI8N6
JnHuGkvqOtwrMZQ0HkzZ0dC7r9L+OUAX+5HY9M6TJgOzoOZNEBIqLuxoHUPV+PIo4RkK51G3jPIy
mv3ou4PFEULfVQMF017N3sAWF6sA5c9WODyUFxjPJSkOR1xKB/X9h6S+a8NVXZ3tbvpwZS5P5DVu
Tq21B/7UnONqVpwClb4FFP42sVU/KC7BwwICprJHDnfUAxzP1An/HrrzH7tfXnGQiUtiYlGDJMFC
rOZxr6kdm6lrWxbqMlaEtBH2OAKmhn32htA8tVybpTXhRY/aI0gHbV1PGaUlgRhXXY1OEQ5JfRRt
BCSCggx35Di2/EKax0+nkom5EJEv7DG5OkXBctvF2GWVbUMiTiy7Oa7bkgWfyypqQwM9Z9vKuSJ5
/KrJvJy5kPjOBIbncwwrdqSh7EObTTe3zW/wTvLXKKt8wM3tOsfj+UNIqr2tRKOBG4vSlAVYalgM
bfk/Dw1sEl+OQhzwhrs+zBU4AICBzpZx7Xu8TEoD14N965tqvxPNZOWGTnLSC5+5iTxEFcp0Unpj
bZwOC3eTTOIhMMeDk1b7cM6Gd4tbxyptCZVMSdVtMTdtXWsw3ukBfyaaRbWkm9OwQl0HBjX5OcXB
xfSu/SSNDyZ9ctVK7091D/y8iMDrZY5rrJ0oUZeeru3ZG/j76RCvEVxqVEwYnTwsAJYBu2pw2eBR
Z8FhYlxeddiAtVmER4gVDqi9bIKRM1lYyWxsVgwiA22rM1S9JelipHSIxzqBCavFWj8UwTZTVbRz
BlKIWulo59bpHqaSrUDfr7tcOFtQv6w8GqBldd9Mh8F4AChrX1zGqcHjGivSdlhXefRFFvhiaGaM
+sDwm5WIF1X/XpfTLhudhmJeADxzoP+enPY816yZSi06ugHKxiTXJo6yE4y6/Ry6N4hsK69T8c5L
A8or6ruOVrYr3PzRdIeza0Fir0oaDXXONDED0Kg1Z1KZycaBfL6K5ortYXXF2hZA2eC8O0o9Ai+3
lwbpB4vaCaSU5y4ESRU7E2cvTN8IZsySOK4bqq7MmDpAqwW+Oo8cqukaNlnLIsANflzFzzSn7lj2
I+8rUEhUvlaueZ0sBmJLHz6suPgkw+StzTz5EhgD0SCZwPr5e4IsKyNDA9fcCYoyQMz2MEU9Kl9X
Uncesjb7VccPRF/IujX9sO/BWNNu+Aql+G1mVHM9ujoaAh0kVeMffTTu+4z9SE7F5tpFgyAw/5u5
hjePRAbIemNrlLzXUZJQxKa9DmgMXUBJz+gJvrwLLdG41nGUHDOZXgQjg62WSyZyvw26oI6TSfDi
iXnY8/JmHaeAP0OyjXIxpaaRLnjlNPwMjfNO34lai1hitvaio8GTgfKcRRKFnw6Ubv4mubI0Upkg
LOrPGgAfwZFYEr9fMB5oRVAbrgSupm1F/ys/dswS/TaQPBuFey89KCojxNCkOfeM1NQW9lisqN0I
muopxxaT2iyeQB9jS3cfRd3GK9K73CRC4xm/8A1wwNbyyEc5CTVxMoSXYDzOXQjDmwhg2CHapBlz
lMgPVm46p0n1PsJBdnQJRKymwkmAITnaVpWxtcbtG28tybqrGir7HgYpbUUYCvdJlh1Botiv7DL9
MnEJWJhLLir0NlEr9Y3nmgeI4vaW3/SHqI1hM9gsSCEeEV+iIfzagz65DOo1ZIF07iJLnXTRHQFU
ZVZZP6T9SGFvbG0KA+oLYLd0j9S9dBE0fimaeBfDnCTmNjPgiuEHXAI2/OAXYVt7FIZojMR+kpi7
kssNG3ShroEcUEL1dGcDWKNG3OruQMNWlG7+qh2vuTuwmnnyU3ZULz0IaV2gDS5ksdyYtxNX3T5N
YT+iIjCJzt11EAAf9fGYK6N6Vc5tnKpilxV1v9MDtsYS38V6rAb7XFn5p9lLsIILutYY22cl30uY
wJBC6hEGJEu9voG+MAzwPWP9AL6q/DmLdtwUQg0sPcRPXeXuxUvxlqrlHOmgjui526w5L75DN4Pl
2rXbFEfmumo7Hp4jzbrRUHUcS5ISagBkEwibMRwrq2G3YGC1iGmVd1nwEj8pr5i7BJhm2R1Fh4zL
NtGN3O4xjiv9kQvDAF5dEd1dAka6GK4lYj0AzBGTeiypjzbwRBngM1y9/hGXDkTBgW4DK9fkJrU7
7xSF6UJ7yfDNTnJT2OrqtFjoR3dIAcRNyRFU45qj8kSrc+gz8zYPEtR8q8PHMPnITx5EBuIP7IbG
DFcFm12TiOs6tDDM9LLTdgaJ392kVW/WGFIXYMIH05rqJrFo80h1Nn2LF60waRlqlwUm78+IphOT
SA4CsCwhrD1OTI747XaVcQqFZp51q+0PRCKoDk/iU66bzxqZlYMRt+yIDMBJadNu4tZsHgbb3pea
UveRUZgrv/anlHK8Hk+dZfeM6yCV12KYqqcADEbKEdWMs/F5cjq500vAxBMoQlsL9RfPWuaHPDjD
gb06A3UYZjTpfMfUekjQOEuWFqdQrzjsY4opRSehwrAFa4Dr4MqtSa5U5O11gPoEDTiIIAw43CAt
KLuBglCilOL7qZHNkC0B00buc0L6+GdRmQbjzZm4vFKcsPcwrUjyRTkIrp6GxlmMCXqz0HyBc2Rd
6/V90vN632iuhBFwNB13eB5Anl+L0TnNYEsGPG03IPB/wJEEQEh6dtYpM+WvIWevQtYOZcW1bpgX
NV+BOtyyGu+ePap3t4V00rWjxjcxU+b9J59SVPThov/VW9IGtd/H5rmbzxmpgEFo04PSOfCEkb7H
JOltZsq8ZGoMt8JxAMS0irVGHZITmt372O1dlVQPVkWxaFt+NZ3VPoz5YjR5ZVyyrrQiHrs6FZeJ
vLOPyUhR2w7i02xA4/Y2TkC9CqfnsHhqyKJvp6kBDZ8XUIsdpSFkVslJBEnuM0psE4eragwbLBAN
w1yCnWEVKXivAJBfLJPmJy+DRTTQuYhTkm8QEedq3Z9FWUtWnktterpNKJIZpmgXRdZwyL+BJLLk
oX1oEKIH8J2Ya6hb35r9PUNlOIO0nx5aWf4Oo3ddT1+7gDfDIUFKjn0UuEatt97wnk0NQEDC+3MP
LlKHX5DXgqO5M+9iBfk30dInNNi3NPdSijtrarCw64AF7/Y4PkivdyPZSLCjkODz1HgcjforcakV
tHMKRWLxUVncfbl+yD+l5h7KSrYhZ3OO8NJtFpJSbLIymygep4yAmB48uiXCWyICz459tTpJ+D6i
3Ri/zKMLIuW1CD7mNypTkpvRTdgsHFrLqoSeXJnZl0bp7O+VR/wqLFYanyOrlIaXi62rJS3pdEN+
CWR/NMYk20PnSLdaEAU7PaJ0r8IUXgyV9VgHyW5i0Nz0ippu8okctkZHriPD/akz/T+4HcdLewzO
tKdRqUHo6jFEV1879qYbXOtstpABhrakvC9Lz2zs6BBdrknVeYeGyO3epdQvZnVxKOF6HUG1+iF6
3sUkG3DWcJ3ArdBo7ioYcyXWJnRc6ibt+EIgFI6ylZ2gFe9cFdE5ydroRmfVThur+QBMk0rR5VN0
MW+mcXl1Z2x/PMKzneUt7u78CYqXdc8cdpHcatx1OtTew+hQHWFJFewqUWnXkkgjVMhmLwPk/qgB
XGam4ULxEtlJ7wUnh7ilM9TQrrVd1cfMw2AGFRCytM6dJHzmssyvDMwsN0bmQjoC1u4AHdiY4N+Z
pgK2nivu+WbkHTzL/jD6BnqFEalblQ8bnsnhYXDkqawi7ywj990RxXzkaQd0/V2l1ZE94PDTkyju
oGMzwt/lG/+149nR6XXWq+5WhIKYbiR00BA9JqNqycHbc7MrWpmdWZoZB7K1Kd0txQ6cRQzNxC6e
MPT2BwvuI7p0hHop2bLjI/miXoUplWHDdSh4CQYImiKu2ZxGZHI8cezd4hxVLaZiAQfX67SDy+st
ZXU2nBhhnkSrZdNAmE+IOMaU7monSNdRaB36OD9X6pOS5Sfw8GedN26lDPGVVpZCjRkeZybLOSvp
UxgA25YRwmlAy5mgKS3D+1ADzcwCfLiaa7xk+BbIV7lX1yJRT33cUzpU4qb26SAZzmvpsI/Fvxrp
CeO6nLcilBdUZ32r4QFY5/WxzsiIMOiynu4/IK2BFrPmfdE/hQuGnvN7Rt3QmaTpx2RmhPaj8PdC
He5SGu+omadioXdJItrjYcjCU2e0vpbr3kG13S4C27DsZeDZUXfrmNOXQYhnqcejB45gJOXfqENu
SgeCaSW7xqV3MB/ia8zp0p9tK1oX8BdEov8QoSHB5Y+vGO53ugveUlUb+Aoc1K3mKcgLttGN/SnH
6rHv/H6u3mvDUj5g7Ne+71/oTkHfw2Tf4BpDHDgBff6mdnkbJqnF3r4zfU6RF0OP8l1QWN9a1GHq
qwgz0b3Wq9DbI358CwpYd2aga6ucWruNCOvsBAF+B3EZ1reGeSjtQYbk+mfZjcG110QANS6QflW4
8YaGDbJ+Uzv5yz1hbfdOzITBzUYp0V3AwR/QCbOPIksl63a6EsKxRubP5vbI+oXtBjNklj5YHfFp
T7aXxNEfCLfa7K+iEnd25fkGEOkrTZ8NMFsqPWXB+nOCun1K0YqZBdlxCn10tnbPoDZQFsO8WX9B
IspXWhoMDzTb2hvtwxI5/RgiPhvD+FS3pTzRUpNvE9mItTVwBKq6jO9wUFOC1lEyREygW1eOyZZE
G40bK+ow1NRDyuCusJujs3XzmhVqt8nTyV5izZ1v46/C9xnfUUd/krUsMOoQWaciFx5rm2bM/U3i
N3w1aj3wnmMV3zjjngSZjo9RhhhcB8IpPJwqAAUlyF8YAfSHVd0zDxKf36DeSIOaDYVGdLRH+jMV
pY8q5u2nE/U5xvBStbZ4D8lJmo12Z0vMmjUJmn3jqtg3CmvXB8ZHkgmg8BpLQJc74Cx5Y6CtschK
9/XcbHl9wxYfir4uqnHZPeCzxNLHKMX8wwGQMqSmqycuoRx6+7Gfw4/WwAjSYwdHZIWXR8SSNWOA
rmdWjm863WcYVzdaLsTFTfgSzb/lyIPW5ia3zoDtGm30q3fE4EsWZCmAsCqU1tozQ2+VRdmpaFW8
kaNd7fk8gBkIGpkdBZaxmOzwKQ+095xmLsoiknend+61VmCMGxL2JNaDM9j5tWkxMxZKQ1uqLZ4M
bc6uf9buA6CZkEIBrqRtr4fVtinKx7xy3AdSu6NPBzueaRsqsvsY6fBYgWaAU5VtfbJceSKdP11Z
/x84PJN47Bqa36Lsmb4GRY+XSvZa+2m6kCdhI6+avI+fsfOwj0lrAMWx/SAWz1octfsmJ88pJj5r
nCEZUxEdPERHhoKYqMsGnDvujPXUPRGXbpT7BkSPZwIG++2MgxqyZBt9aI6zFZZFhkv/yVcP1MGM
aoPk7F3V6OKMxenYzclDFB0K7ks71003qdVSJFGamG6npWoMTxGkHXBMpWcAQQhRPsvnKAb1X5BE
oepkOPc1Bzsqkoo9lzc3VU6BqyjTnHXX4AoelEdrhKS1A2TJt4Xstu267McYVvKQTsVVBlDny1J6
+3K+ikZcm7CZSM6lus92tjpWGo0sczOGF4pMJ8qKfWcqu2te4dl2PPHO2tfCjZO+cXqnyiLTaAHF
5hDrv0QSqk1nowtavK8h5+CYDugocOGNcslgsubTGyjSKAhupQpGOL0kOlLlmuqgo6jmcw+edtvX
OKK1nOxJzhkum5pT1hrwAGlp5eC8DZzqZdRqbY1xlNaNgVSO2/dPEWUH23rpkfb8EsluBf8MwoWC
C1vhyTMK2K1sVg8kX5yVIobQDjC77NRYqDztCus1YnZUP08TqgxKxSvPBJr0DCKcTeTcpzg5h6Rl
fderamR8UjpK8cWBPk+6mJJUzEhB3n02QFNOZOVeGMDJZzjOaiT6tE+29jBhO+Mb2FS9S1nzugVl
uWEnoXZTg+Gj5RopQv04aTh984602oUb27jh2yZ57nEj8DJxDFPjm9wwLtxw7ldJ0Ma4fcGwurHW
sCjo35iPMIz39hexBXyMJBRzKLEnzoUYvBiX7MUGNbfumsBa7Rt010DBvtF5wMZ9JhnXV5RDqRk3
b+dy1/UQrvAzGXY1bwxkukm5P2yXMLlwf4+2s5/m6rWBF1CFrKMwsZ5ivE4s1hF/wz3RFJ4SFYXQ
arF3ubWDq3PskBUofc2zXZsN56DjVYWD/rNZyFhRyeOhm0qQrtlzOgQGTrVoH8+y3cecq1ZkGRss
Qyck2l8NDuE8q15n1S6GtX6b2E60N9j3J6yC7lGkrx3KSii0vxGwBWoTn9mC3IDolGeTowyXRPld
x8C6bAzdQNKCdx03mZvz1hO7V9DvH6xBb3DjGnTAljQmazEWEC/5EbW9ue8tVm5wg5DoJFJhunA9
tN4416KKKXHOuqOO0zJEbkJ+rXtGh5jzHclFzb0PeT8dquCTjB42onYvJBsvPfaWA/S0muB/UzHv
mqcmaq9McX6J5NXeQq0Vm3iiWKYSzqU2SqR7u+HMlZR7KkOgjOAoFYFzaEjzUu7OWOs1gz9BKT5i
w78EDYx3in18K0qJGVkuHFdp+CKElMPeeWOMJP0zvd63pvMWVNlHV1bfRqyFW80e27XDLrHgCSWG
gczV/IvtU4N6QeGdFVLEVALHW1xV3feiBzzHcD2GIDbOBA0R1zsKVczuhFX4qbI8OJtG23C2TXlI
mCr39R6NWxlUEFnC21nOXDBYUQitudDOrDz7qC0j2Y0su3ZRO7/TCJIfad65t5wI9wPSfBLm3oFv
/H2Iu/4iYbIadRDeZpll28JZOqphRq2NdkzPjGHHeibeUfaUzpWegg1nJ+3rwnpzSt+rw/x1qNoA
/xxW3RAjzSYqZklghi1bp83L717v8oA5sjOw5dpKYD51HYzOORkpo+23cdykWMeKe29p9qkW/QV7
NqgLbdD8sqZLx9Va2nUDPd4n+XRD9AgIMWjpvlLJCXF+fqk7nbtZlu+kNoZbqwuaNw0A9DoMNLLO
VSJ8LPgbMSIoSzttDrnbzicuIxrFlz1gmwKJG63hgZKY6pIs3sDRHjzfTPvch5P+VRYQxHRaCC5t
Rs7TY/bNW5vEiwOmUEbiwWqax9kbex6VQnB06YxLTTZuH3SwB/VLsbS9EAmDCoBnGUvJ80hbSteJ
d7epjhqHH/T3lHt9kGOqrRAgW8zPijvoVo6h66eVg6aFNy+bsh6YOLVKrH3YEi6LjMYo9zVYTNrb
KfkWjtxoNZ+edyChlP2gROYSonSkjGbbxGNrm0OxtjnXUPJL57oeDzudlkPWpt2+Vu2hV1CU//xC
ZvZtdo1+7wBreagMdgE8QJLthGn9wWI0bljDQi0MSRrRDc8p66g8fDFpnFSPthdt6MlrNlVKPiMf
8smHhcgnrrHiSpfb9JRqC+WlNumOrL/Bccub1uP7HFKKF8mvyf9F3Xn0yI2sXfq/zJ4XEfRczCaZ
TFtpyqjchiipWvTeBfnrv4d1MfjmLmYxmwGmF0ILDamlTDLiNec85yjzSB5ij40qW579tOjGLR+m
p9Fld8QovDjgfkI+yliPt5GSoSczkYZIe3SXqj+STnAi+Zucud6r9tLLo9X4JB+qJnpDTZD8g1ef
UxgRZzTozRGRorzXrpLBMqgTR7XaKiHVHmQdc+w6IVy5KS4oz5NLjSZaeUnzwBlAfnTeKXC0bopR
89HVrfSi9/Y/eq/6nZvXeCMivSBo1F4uKE9BWAzM2gmuWErkkC56KNxuTKBt7aHHcLGY09MM8aQm
/3fTrg2RXofazmoG5+K11AYSN+RS6cmp1+vfnKLG2dV1mOIp4jFCfvbkMzI+B69iFgk8b+YOuevs
C8d0z52GDGsks9C3bQ1gEc6nZ5uo5SFsb8iNaK8zpg0GTx2oCX4ITVAh7FH8UYPECwJgupUQSA1b
DBfc59oJudU2qpktRE3KR4DZIJjQgT5UjnpvMls7xIZDrWR2XJmAqI28uhDCTgY3A6ow7GhqDBZm
62gXRba3nyPz6tWF4FHjNalFZeL6jfqT0pja8mLvC/bDh4EhCc/K8GK31smktaCvJY4T2+Olrdrf
AgqUNbf9M9hEvCsm9pKWHAFMbTovG9P9KpFiR0uivyOO8EEo7RFdjG+E7SVB3kqm5Jgnzyn84IDE
NJ3oApeckDjHKD6wUDR4Ms+mdNBtx+bX7C1HrdY/DbY+m9IFWh7ieOfIcldXe697gF6jZYdP/Jo5
toOyiXdudJwPo7AfCe3IfeZH733S4CesAs90bkkBviAcmb3AMaDagKdIt3Nux+6LhtexyRkx47co
OVRsyzfSVIQTZDZA/pZW2V0lVVZ+w4ACBEISQZIBBygmXN+jNrAfldlDlFZ34DVcrYoLpLSnIKrZ
65EaY2cq3Sd5z+8ujg71WNQADjfjHVATanvPZqkDbJygYJRn5U9YjCu2C9AnP57/gqPWAx1Cnh+x
ptQzz94VnMlBmTNarJJvRsFpb76YY73qEUFwxP23U4bPJuPcvRbKd9SH7kbCDC8RM+97+VX3vToZ
9JKbsRev3rq5VZ0WuJ31reJm663kzVq8N2r6DUryHPZdjLPHJgvht2v/cmaj243gb4yCJNB5ptyI
2oBzG/5AgluXre1HM4U+O7GNMNGQC8GekwRFLjiNxXcpz7kKGdtZ+MPQkqzz2ENv9Q8zqZTFxAPg
zghKiMNe+Ei557d5z2WDoWYqJhU4zvKy1JhcYARdGFtDT6jAFnGx5pcsFb8qHTcfQ5ixIVKRWlhD
6H0ninY6VB6iShcueNcTVuHI4W3VSUM/EE8LvDKRpT3q1ugkrfrNLaZlP0QEpqu0Zyrezb6cLYdx
KSn2endPDFSuWpeD+UJ1Z8Uv7Lues955NBum8lGHZaybn/XIlZukZ/iZJvJTds7LJOKz6T0ttBTN
ig2MuTkXiAWEBexQPCu4hFhmaBT7qiHro6e7w63IjBwv6Xq6QLikyluaJfGXsUeirq2VY83yU3jF
tRg4tQRqZ72k9JrN8AUwYp4OfYDxkQ0gp3jUyV+pCajHir0dcY2/wxJEQbr6yYZWfxkyZ+DzjySO
0JosHJPtOz2n34sCdReqe42vjN2ulW/qbIn8CDvMJnSde7tw4ilpkG2o7N3crO43c34pPf011XVo
JxG7fL2AbTwZsLYSk5Cugil1xJOEnrbaBLoBU6ol3j6NsG3xN+Dv6ZlfwCHitWtuMPJnGb6cjgV0
3dvY57otwxvsSsTMWhGD/VgCSrJIZ8kUEtloGj4d82bG9E5xuiogWS75WgmBPBrmJPAU7s05rN8d
1GL+FGO9NNXfmkAzJi/Yyj0HY8eY3WHx4QVDzoL58Y9WkOUFq8I3MnEbBvuSWbts/Ko7IPPN8maJ
zH7godHmP1kKv8myyfdtrey3qYMprMnVyLT2tpAMf3Dt4rp4dAP2W9ggE4tqvrI4InhxZv1DruRO
hSSaCqvce0v0OhfWFePE4DeR0raCtEELW8bWrBlyDl6F/ALqfU1m6kaML72sfOeJqGqeFPc0zCTB
uiUVYMTNoewjYoyHKiqeZ7nMAUS2Y7IQ/Fa7lktObHnKE8+l8G+jHekNPqqqhuDcej+KrN8hUxD+
5NT7HKaij++G170zd1CJ/klHGTjLdO2rifWyzuNrTSQEK3yDeAImFFE692Ws9wSJIO2h+ZnYDduI
qtwlOZrNYx5CPi7NZllXgX4+lQTcIxEK9IVuZGxzcU5jQ24TU4v9oUySIKkQ9SEYMN+wuY/gDwtE
mM/ouS5LnZsH0CKVH6eWt/eaJ1OX0ysgsYSdTu9eOnakSkZrubWseiN5UNRKwoITtom8gTXp+oPo
YoIZ138DZqFNEZ02rKFb2MNdGWbnmtRUXxJeNhnsU3dxjekJ1rFx0I2BjJ7ceFbMYe4mmYV3q2MF
xb6p8dL4krHewq7N3Q7kdwXvQb9adPmkJkRJ7VJM/lBRdo22lWxxvh69xP6tO2gQUF9cBB+hjziZ
loxgQDJkaqk/0qcFtanljNrMa9osj4kzPThti++HjEv0LfZhckYmETNwU87SrU58qI9Gz58IlMOh
ajw4UXRb6I7Ado/tQx6ypC4K545JDB1/GloP1n7IqxO6qcAhLXjvTIzdx3bBnUIq6AHMv7FF+mOR
27frnK+M4u9ECO6hKktkgcBuplto2xvlhs2bzCY0HbgsoBn8KWR5cQBebqSX+jNu8gNroexqxZBX
3ZmnnWByDj84b/clZrHL1vzQdmZ79KgznbJI2FUU4EeSisu7Ks+MTLBTVM14DTMXLEaD6p2Y+Gnv
dmmzc4FReKPhXQ0xrM8pfsIWoUi8KJQCQAlB3Ag/zg33rHkCnLrhOltFZImvrzBaU5ZMAhFBzhEo
qA56xcaYcaBYrr4c1FjtS5FmEDhBLFh4XGyg7g+ex2SMNzo8aGL4svX20KEWvMkBXme2yAs5oWI3
WnI/ui2DamtO2HEgWSqlc2xtj9o4XUMpuuFQ2rp+4ilrTxFc407VD1nE6MUa72Rwt7c8qwUAbsjC
jIH1A02Wga6VaIXYSIwHb4Fp13X1tWY6ArDVAW8QL78S5kCGIbq9LoCpLzYmLqtAAEOikJe8RWXi
XW3eYU56Ow9AjrPMQxRUm258Hw35UZad3LHse47Tfr7WJlAaGdI39EYB1LSc2J6TfirhmMWNLLaV
6bnXTMenOBJ/aNVlw2vqGqdW1c8L+prJ9ZxdYXa8UUa6UCMmuzEJy9tsA4KORg2KejU5Z8+NUQeF
jybSBiIPnTc3V/VJt8tLleKYxk/DK+ssb+Y8cGqgcAwGuTBCWyO54oLlWRTXA24TvLUN4W7uYnsH
ZXh/BMbkX4W33LwxaX8nUBrCVGxdxzB9XaXmhbBi1j/5lG6TqY4ANpQfAMZ+w/WqPKbii1W8s3B+
h85a7URdYKmZq20FtprgQrY91D9/nZY5pRtH994oOWGT4U6SNDMkZxJ75BfhluBOYsABiJAZ7WwN
Mu8J4RnosRxyiMzS3XTLD3qneKW4wWoZ94PvxVik+0kTT+SKFQyfnEErcMmw1a9cBoTJHD+Y6Tzv
SVPHfGpvam0+ZWWvApbd88Gkxcq76J50Ccorw9zVYOwXUnemkvpwSoxto+1HW96juRkeWigMxLyP
l8obX2Ewmv6Ewb2COQ5m6y+Hj9iMXf4V24Y468d4rgHeL9jxSf91GgZVbk2EcZF/tan1p+2Ue/Bi
4sHEqyFzrE2LibEhtS+uVpwRnZUfmFXgtfLq2pv8K4e98ulOzU7V/C1mfdKfLYAmwQq+REoK6mFK
6vAOHTjftDqnaSmleeh5fQEtwCLRh+lIBfESWXqGbGXIH9qwsB7SpaxosfJun6ZRCBQFS3eWv8vk
VWPkiQ1Pe9JF+ztqQ4fYQMPm0Tc30wKHB8qbHVBApHuzNNegXVi+ZUGIfDfHhImutxb4cGoYfIcb
UIBQBOeyfhgGh769wp+pEJn5BiKgDA8+xJUqMOJhPrXRAqC7XKkCszwiSUogE52siujM0qrvAjrv
mY2Ylg23aBniJzC4ZOrgJmeYiy1/TthLLOZ13Xhdf/4NnGfEuJu0FcVWRa75KyzGPhFbJntjZuzR
txcHaTH89T/Nmt3i1gYs5eEZl078wHjqo1tzXto18SVsyX4JCYGJpvDad3mAJYCMoNoZbygoaXVV
Odx7/Xe8ZsmEa6pMgp6PHS2D6G7NnCnX9JkYImwA4GRXr8k0rIzqOxMauoQ1t6ZdE2z6NcumiLVf
7NjxrK85N5jDsSLgD/SSbNXnqYeYD9Ey0UCGknpnzcvJCc7pBhCJIVE645qpY6zpOpFWZyyukvJi
6s47gZTiqFnUDlPZ7MGJND5EyK9kVd+QbfMWVWT4OEP7N1T46Ns138fALskbGJJrn+nOKV1/mLyM
DORIf15Ih7sC6Wmvcejuu9FEnk7ilZx0bcd5FExEDHlr1hBWNPy5xA+law6RtyYSlWs2UY9Mzqqy
XwZjmE2x5he5P0lGa6YRacf0AA05RxKQRzJMbqATgWQRhTStmUiyjD9tbaTpiNgXUqa7Dci1KHHf
uzVRSVH8O/zWGVFLA+a0ds1eShBTslShs9Xj7FwUjAaGNaspJLSJ1WbC/mB57tc8p7G1mFeQsSWI
elKxKDYJoq16TYGCWM1YnUOPdCgyIAhqEPzpE8ictQVCdz5ArceJRrTUmPrxl1Qs0tgE53h6yQMm
4HfNoxrXZCqBQkhoRnvgXD+oLnlH8b4cJxAqa6pVZzBLzSKSrhjzAOJe0684cny3ASI7rclYsnum
0cpeXNU9DD/ZWT0pWsh2UcIQrAUqX9xTnBSDBlt8WdO3mJqNd3r1ZxYy6ZOJD50DAMzmmtqFtkm8
k5qlGD6Q6TVO8m8lyvKUhfq7hujABS4dk5+Qihh/oMh2YcN916omqIgM0yLaeWNNEaN+TXYrzwxT
c71FV8G579BGruljrM5R5a+JZA3RZM2aUYaH9i7W1DJLOElgtBmRfmty8cQ4vWJHZCYgxXViz6qY
/LOQjwo+JLLDVANuUqw5aaTU1jtbJzsNKCIKYNLU6jVXjZuW15akNbLQ5J39tg7zlxy2ck1kSwBh
IxUgpS37CWzzzuOa31Y7f3IjVDsYhs2FsQLPDKXexsYOyOLGfJ0JgoMWGZ4YKHD446o7SZwI5pob
N60Jchxk96runEuOGHVVRpWEzSVr6ly/5s/lBNFxE/7BOX4sxhjr/BrqoM124PbvQ9HnRxvHJcfy
fNSnxtnODeGpmEXmDRgMFoKQ+TxNfSCk40gA0IgspyYOoX7roEf7hOV5Aivl0n+OddNRrOFiiSIQ
tInxbWow9D328blPQh077lXFkunz4xBjHUjS15gAv2a8yDXPjz1fugmRIfLMlyyP2rh9rCWdSW4D
cUM99cjJBEzAYC/Uf7VUeRtdCxOOdvIme8Tb1oCYUUXIayfqBj9LRoaxIn2C/4ifun+xloncnMgc
zzyX/cuUqi6wTL3ZyfI8md6w5kx+WgaLEQP+7kngtFhzta3OpvHwhnUBVftGOWaH3Casc0x3TZlu
J4buwLyUsc0TYFCctMgc9YZFpY1OGi05qV/5Z2bZvL7AXI1xire5fTdR3hWzhqCg9UPRH1tqa708
sdh8tUz10ihw6dnAkDWlgiCDm2TzK2vblzbMEViM31nunbIiRZ8bESWvYx9lhMj/LtQ+gZydVShu
WYsdoSiQj3V443ywMC/TwIKPvX0B1b9Rvo4T/9YSlxCztAoEgk5GZEjT120caGA0MGGNYD5xC2xr
ckrYjhrj8TznOKMdaz9hvA1rOAeOOJGXpmN5iXZKGT2yTIbHKzYsxHtr6F7gDFP8CwtMMyd35Yw7
KOqnNK8e83REKq8ZbPRm59kd+1OFeProkO6pjZbx0LldszXFMm/pnq1rjUcsMd36iYQi5nJRHP3W
Ozx0qUm6RTgb+yWrsFTRhvvWKp7VzXa4eeitCqp4NZTqmI2EAsNOuToId9g3oGVyDRldFZGUFcnc
53hy+GsZyPR6enZXn2ktlHgxJs5Jrj3Cm80E13IzbaZhAPZuxweknx2C1lycbMM8FuRUXm292na2
EX64vdzExbYxlIUIRqtejLHeLtrsgSLKetKTZXdZBnKzSo+FSzbL30iMKDU74PODMX54SQwqzYmS
kyvrz7Dzum0/UOvlyF0xo4DaP5UEXBTji6CFPMPoYWFnF18RuFnmFtMH+icm6nXVbhskwRAxrY8E
5RZxARBGSmytpR5Fjz8/8P3zx8qsb49/gI5kw47z6EhSqX0tPTiSoBFUHmnbtAEi0S+Ueyi9ApqG
+Q3c5QfXwA5rtnq1LOvkUZWdpzymFRTmCezqc62jBYmVvIWsEDOErVc08foGA6MBWIIBOcgw1seR
h6qMiKghj4qbxghix918mIHvMWZYyRkxMVcgjiOUnVZFFUFAIYlHVoS73ayZKUVYM5BASoav6CQX
l7gQ1UUv3iDMLUtZ7Vm3hnZrqbHdT7gb7o7iwZRViPLf0quD1WVY2tZVvb40wZRxQCDp+5CdNaHk
kCQ/VWQUEW/oPKhcAy7UM7nLFszS2tQPD/aCE2hUibeDohFj2oO7BKA5N77HWbcvuZCgSz0CorWY
VBGWXAzwyTCphuyjaNrusaPvto2luOs525li7Emc9LLb/GbE9hHPmfMlLbZUZq0fbAq3o62s5AkL
fG6BuMiUG4RzGh7zDMID1OHooewcxrDW6ubQcoczhOkAAQHM5ad4CMbZUmdZUj3oiDVZMS/XftGW
kzKSZ3co670tvWIn7FxsVQJWbDS77iBztCJGa+zbJNlVmFSPID+gN+wsmcgXPaycvc4qnmkY+Gs9
B9+SGHe3jOxjLp1419bLb05OHnmxbk4VI9XR4DIm9lDXybhlbItWP9WJhjmMWNJeSLV1+Da6rbUq
y7qajxGvOwodpxUPrvDAM9vWUeI8u//8gLbuwyZFgyMvVtsWWwmTZH4Kjc4+NFrGHD1dTqWVxEBQ
uxvyIIJNSATZzN4ffamRQhgd1ZeYi3NqohYi26Sfc/NR1SyZF8LZ8xEywNBrxBe3r72Dp5QG7WYa
hbNZgJmjSjLzfZJ6n1PY61/58Ds2mwBeWP7W435Dzc/roxML/q6Q18SmMX/KHOuiIHQ5s2KWwSZ1
bTfmD1lHDLLlYclk0W2VDN1lTMkS2+Dtc2LaTqsraWnT/KpFRgWmi/ZX5D1YQzgRmclXrSkq37Q1
97VLReRYyWWmava1tiUOVTKrG+6EbVG1uDzdzkcB9WYzR8MlVuI7HuDV52VCT1Aee5OwqpKSEf8Z
OETzrOzkVnaoLlwmexvO8K2Rxf0epCClKJFMWAv7PU60wlfZ3z6We72csy01UxfUnIEVanaDprru
qpQUiOzLJBzJXwrxtyZhTpte4im6hxMaJnv10IxEZGorSHBoTe02aVF8UUDQjalP6fWiATYLuA1i
Y+tbKg6WZn+28M2wJOrr5xrvB7f+/JnSIPQiRTBr7qgM5sM0IQJrOZO8OErI1nrTRIdM1XOPKek4
HyE1ZRtzfvMWlME0NljcYhwJWUreqHIf7VD7cAtGygtWc+zPLre11E10fh1umGwe4Da2Kdmj9osB
pwhsrqL0zS1m3kboXk2C2BlhkWJPDIpuprtqAV2CiJOZKNt60KECRhnGryoywbVWHfImvTg2BQbv
vm3VPZk4e1CXzXS++WVK7dzv8yw+ShWv9kgY1A4gnWPdsJJqMhEFeT2BwG9C39ZQvaJCu9d1ypHm
9M91MTa+1oTvBGuhl4wINcSbtxpDg1FjUa+X+F/C7tXJku+2z1BtxuapSGl1ERKs3UdCuE0HBLXJ
SJ5JCujCjvHEYKCDu1l/kTf7dzSm96E9atJ9XunkNEczBDrEO3Rrfyy0u0Q0YvEpwYyIjP9eeuNl
6pYjqPKzRHMd3XrNNNj68TJP7ow0ZHmubqj2p71H1sKqzuAmiCjDBkN8RDV/xVoBAwRmvRlDyCOV
CfLP4rMh9ZG6xiYYpNE1fFRe+gzKjKQAd9uPnhXkqUKYtDoAi4lJZdt1j1O6Gwf1lHjt73yw/ynS
6S1y0CHECXr6XhBRhhBtzfB1YSsLm+mAq0u/LHNio+U1MfnQF7l8d3G0T+v8b5i2UP1l9SbQuVWk
CopufPCEIzl9kqcxXLKgmcppP4V4HtyEF6YyQF3rGxwUDWYUCksT29R+/QwE6Am/cmDIs6WtkQVV
QFbgRhJN9VfWbOtddiLtNE7nqIRCoyHz9PLwOpFLF/Q9ddJUpe7GmTWisdqNiPjlDsr7bUWSNNOp
vjpqcxOkehM4yaD5RsGyDtz495TBusnr5aQtuYMgO7MDAJbn0kx/eeYE6nBV1LlaXp4gp65kfkbZ
ZiO2BHJQJDsR6Vf6ZLFDb94hyNRihWKnTRSoMG18JZf3illEKNaeLo3rLWdk55r6zhHOV62eU/2s
CO6h/41hK5EJw76YjD4c8eAoCeTL6uHSyb9miccWtZGAU9s2G86QW5FF37bZhX4eW3/6ykG/4mID
tQu+oxGIYemhupvi+ZkUDYvHzXju2xKBMregXg1iSycRY9y3OSq96la5L0WbvwIYxhG2vgUAwr8n
GaI60xESMypRvD9MGZlG9QwZOB8Jwf425+QFGS32FzBOoA5LZLHNjY3cbyLPxbZrhsKfeaWYO/lz
Zz6jCC6OAL3pGMv8E6/Vk9t64pB1H0w/DCimsNwI0lHo48hLTgT0Rcaquzwub7qSzzFBxwcjUrFv
YKVAjivfAGTggF5oqECj3zWGulvsuZh7XZlu9IgJjGtpt1hM15oVw9ahOgpmjfGyzlLboxPx+W6B
yHGhKgHPRpb+HL3P+H19j8zEbT4qtlfwi5yEBEcWgHsyFfguM9R8rFYeGAwGtWcRrp7A+7S4OHzG
WyyoNlZo/nLT9I9qSl6ysjm5EzUv7+Qt1Po/cLxenPXrq8h2gOnW3Xr7L5S9KGiUWwQuOsfYWhq/
lFiGCohCTdwytAo5ySDy7GoDTOJKXyOObi+7Emha8xhBOnwxJ/uyQAldvML5TL3j6JBeo9tkaDQM
n1EHePupjS9aYTtnyXSsMBrnsSpOY1GlFG3YAglyu5E0dEIJCClQVr0/y7wOaIwwp9S70ODxsIQp
DijlfOGwv8UN0QV00oGWxoj3KYocVFvS0/xisPZNW8GNd3oEiZAnygy3L7Z70BqhuRANl3wzSWOJ
83ewdfpT1ez6wUUSUttPJe4C32EgsjF7Z9ehRAlMwdNRt0UwR+y9eE/KHfadTUPZC/iI5cPQSnCO
NllMU400XSeVoeRJrxb6fBHZj9PsbEd+Fz9T9TqcSDaQC/hLJymK1Zo5QQnVB36k2A4eorCw689R
zbZk7lxxkADSkdSjcFz67iE14kM8k/CNZWRrLNyzjAz9QRfWAXNi6wu90DehXYTIKxFzlD2eDpyo
O+V2PXWD9jo0nPWsHbM9oclyx0XYnOzyKWFPtEta6IyAQX+x+15FIlh7CBcn4kh6XaCyxETkaD+N
XnlA3sMY3+HmMzyUYXWKDT3+ji0NtDfV3qTiP3wUJINyAPr4wMUmSmvciyETVDDr+5+Xpi2G3wRU
7MfF90qExDKdV9l+uDDOix+biCtyaSTHHrwUpbvZfpkGsikqAyoEU1ciNYIYYOYQ24+ChxfBtrfJ
KiJgLFubqbmaduv2qcXuO4iL5pPYMeNOubqbKwskH94pueArru0aVTfW9L1bdXvH017whbChVslD
PuofGqPx/UhRSrCG2rq4veaxOqIneZ5sdsRDygszh1A8c74hSQr1KRPmK2Ffn1rd7vDqjDw6zZcb
h7/AyBhHQxpfg+XdVTGGvru+7j+P8/pcNxmrcNNqx91gr/VtNG/YbXdB1e5TWqm1uWXciVHNx+r7
Rgn6ESdAjUT6vShu9qKAxpj+WrwB8OJiU0zZWIuGjMX9wh1qDfxAVCuhvqrskDIya6K+zqkk+dQd
F2IvEErVTO9Kuki64vA9nCaTyUxkoV4Uz/SjwyaS5RYpbwT7ny+/V9qJ2dSHVnL/mjGbO08pF43R
Uu5KFAfe2H+QTfeuYhwXTR3+o4cDhguDbUNU80du2L9thqbZ85h4W/QQ9RzPQYrV3llCyosJSxJc
COgBJlXvABwh0qmgrITHum/Q8OdAmTcK7yGcH2x3szveJ+y5DfdQr1AVt+Csa5tfogqYMaIRLz81
AVvanH6U1rX1uFboqSnaLH6r3OL9c3o8uagupCvJZmZ8E+W8h5mmPSlJ2eshAe9LMjEZ3le+Af52
s9jhGotocy3kfFpEVgMwy7EeBOM/cavEvhvAGDvod39u5SqeGyI4IGPMSDmWMtxjOE2JizJeNLe6
oAeitLQKbL+ntGap83M7RsXIjJuUSp8htxVIvf3sXHiQFscDqbNnQBynWaV4qRDoJEnxTT4P1yCl
4phwGMlOfEJE2Et0F95gYPJjFfLzYRhh+E1T+nMva2nr8JLDPU2tICJr8qdEq1wIGGwLj5lM9nG2
ypAVKDzNUu+6Nl3EIN2nVOTbwRq1ywr1G5YOe+9a62ocH3EzI6PiXGpT8W4rLvkh1tk90KHXB2Xj
jwntSNv9dOTkI4cPfS5vPz9DSgQPgELXBdNi2wqmfU1lkQZOn4udoRNg7fa9D0v4FDbEK2iS/yck
9JeZrOV/13lzpu89a6mPjGxRZTooEgmPdZuaLyWkjpX18JQt5R0C6zeqa2ArBBYPMRMVmEBcOqyk
scVnuKprOmFhXvs1daad5GmtMNN5eV9awTKhrc4TReTWiph2JOWxcXF9JwavRFdF1W6wjkCvUzYQ
nPLIzWj8445ZJx+PuVZ1eM9jxkprnh+RPRvhaLesyr81yeGUj+s0VLJs1nCPYefEBeQ0DtpLzjj/
p8SDhH7sQ44+A7H31oYFGxkZS8AWvZ5RFie3FB0Fh0/pi64OhwOMgG1ZActs3L3MUSiNRMHwfWY1
fhPc9sFo8qb25qPrKWA+iEXpV7VtJ+geejqCso06kBX9HkHIt2k1ju/9sqPlnQwFnDUhB9UceU/Y
XW8x7JFhqGYfn6CvdOpsIlkp+0P2qrqJicx5TUE2ZSBticP1LVd7Nhrqds2idLFiPhsrc88Sm2Q/
UePCfIp9dNqMEY0n3o5rD9KFXIIMt708zjXDfBR32w5wBHIrxP4UhTtRudVWSwsWfJ7z1Fi5uTa/
ioMx9e5WxcTFzo9Fln1GcjixdH6vamp5Al4eDEinO3Ir/GxU/c/p6Fo8CH17z6YSeiMT+G0LLFFz
YzZam3EemZ62FOSam35rEZZnh7cgpKj9eb90DgYmHecCFhJLLwqCLgrWV8KiboRFqX51Kbpy093H
Rf+Al43nhFRWXAB8bqPOZQrtdZUTMpNox0MR23+6jMp6mfq7mNZxUsxDm9fJ988N22h8CmzeoUpY
a10NFdOvx+WPU5NDyBmKqJDyEIucmZjPXjFSp9d8vOgIafdKDkW4W98MakAIYIWvR67LsmNdPVYI
YmaT68zlafBVxUkzdmTf4XPXWGqRU8yDHQmKMHR7OzsZcbQV7hq6RfUB+Rhxj1ai7ZYGRaaD1sKw
Si5L6E9Zcq3INtxMffG3YM6K4LNGxVmGXGjeyq+EiLxhh1GY8zsk33NomteGKCK/dRxYyGyOlpZX
jDiV93Ex28Bwk5fEKjEpDO9gKB7CgS301M//lF5+bWt+oTWyPCwiRYwMzJ54AcO7FlegWrrALAhZ
iAHRILYCHMcYOaggJZlmhVTQZjsgppLBPI66eVx+qWTML4lzyYriy+oFE/OSVSbKPPXiWddktMRu
4iAMpij+cjyexkSCM2swUB0IRQ94iP7AUqfFyzraeXxm5czb5E3Weejz58XksRoTeFBdn9r/blkz
WknmMC767Cm7Nmr5VUCW2ywNlzNRtriKYU743BWASkB7h1jHjGwskeFiq1OD6LZIP/QbVmxuTTpi
Xta3wqoY7k4kaMSkZR20lYodNfHEsPbVtXRv27Llwg5JO00A4pm36t/1h+PyuaN/JAXmb2ucOf0y
pLfI/9MNERXWxqhBxJo6KUrgIO12OaoaF5BcKhSJXaxtc9HyU+F0+znhS5hC9xWNgeICmJ+tdt3/
zs5uWdJx1zgvYqK7LdySz7Dr4RgRLJE0xt/GjTJIFJxNif4bQB8vFzY+pmfHJCF6Ra+HFwwo3lNI
gQXDkxxBLgwGB3ylBEAxdHVYFDOWMpEBtODRnOlP5zrioCpBrS+cfxB6XXidhx2wkU1mDIzCiFdg
hN1ukfdRRZi0TEkXsaYhKmuPJfhXnWiSc0SHck/T5SeOq45J2/HM1WC4Y2nK5wz6fI5A9I5HrKIH
bVi6ci+1Q+HuNa0YzoMxH0XntbdIcpKh0tqrtk0uDqGT/IxL33FMMt4m/AAildDmJq75vKcu13je
d33LqGeyWlbiKcZKpcAwY6eUAevejHxetJKV2P+/xW7+B6pz/091/Sr+6f4/YHNKwTOqeyBc/894
zhdYX8N/ojn/+5f9m87p6f8yDJ1MGeEaEDoNx/pfdE5P/ktawtNNGwgocE7X/W86p/kvy7JtC3qt
a7q2ofOfumro4//5P3T9X57uCdO1DLa2CATc/xs6J5rA/4RzUswatmnwG9o2iBlPwAH93+GcUTbg
4DXlcOCFf4YV8j7mzS5Njc9EcA8CrXyZhblhgHrh6gKUps0Y41iKInYGCBfDw6zj03SWDo7nlKC8
dObmhjp5maRkF9Wzc65NMB04Qxi6iTM5tGj5h603kaDVG/I7QuRUNo9ZbLwQODuQFyG9czF9RU+e
vi7p0YmSRIX5qf2H9c46rS5826uIKVgw1P4Xe2eyHDlyZutXadMeZZjcAZh130UEYo4gGRyT3MA4
Yh4d89PfD9klU10tdLv30iKlKhVZmYwIx+/nP+c78W1mjjsHR9Py1O1o3DsqPd/G5qhvlAs+tGOX
PgbvHDGvldAOCpPaZhbTNXGedOwoa31ynqdJnDxVbi2tuFdywJaOUbAnmsijr9qW5pseWh/NGGzm
VPsCIX1jZY1JUlyMMA2dF29o1UrA9/EjTqNOfAnZj/s0R4af51XQ4rvWSx51stCKUxn22KGyvTYj
AAmo7U05TDsU25qrXi7Du9B4G2a79lWGSd7s4bskI8GrwLhps1YebZclO2HwiE31Htc/LJAaI4SD
6zxmANnHdeobFPN1Lp7jHFEFzUcj3dDbjPak5AsPIHNCRvnaGIaf0Ubhkr7Pe2Qo1ZNFA9PGIQOS
s7xkdMFxSZm52zggOnqaoDlg0rsEuhr/jowGPJzJtcv2jEQ28OgGUUB48WEoQbpIJ7xS/JajCRO9
l1jhQOfQKDGN3cZMUyZ2C71ASmLRJKzJLoTLhsH3sHOCvUFBILfInEs0zZPDBb/vzSyeIjfRz5IQ
0KX14gFyFaLJVLXR1quIXYC5IxwJWJ8wJnefUTvE6PxrW1LWuAAEujr2Vm0TZ+u4cr4LtqPVpLIt
QZ9+RbDUQ6jpG58kZIsiiDNMZVV2yJLpo68Me5dMlNkSc4ud+RgM+amRtUnZUnar2rzZVlUEBov0
T0XvC+7mlLw2toJd0XMsh415n7WIvB7yY47SgIz64nXJTa4x8i5VfG7c7eBbZNyEo2xt189mq72V
c8QyzlDc6XO49ISPeHWBow8VaTkWlojc2W4enSPxXgzMzHAro8V9E2Ty6LAHL8l9JAatJ2Hl0Ow4
A8wJln7NgjC21D7dKsrXQ0iYKAMhRkCW2yUT9hosL60ctHuC7SuY0ICW880JfVuyoD1WxE8xxpgB
zIwLWSFdYi1uMeprXa/ve2EOa09fFGnPinhBoxenzR9sErC9pvE3UtAoceHeSa875Uo/23XabWiM
adeYgnCOa6hrffYjko6+sqLHNg+qoPTejIV5gN9nXefxxaaq1Laxi0V9zySY9efedboz9uRhpxR3
nDQKPvpcB/AlIQ40RK2JnNBZNcWYp1tqeUui1k72GEv5aHsN9+ysPTiEzOCWcSvp7cPUGM6Kb6X8
pOG488C+mzIjwjd/izp6r+ib2NZkp6mpC9dDG6ElDN5PycQ/p54FC1eBUrVFCO8uTEjQVt/OFOAZ
yebHehhjXznJLktadiD6RD02K8h8Zn6lwNjes3I4dgN4oJHWlFngtSURGvQd0xLBpbgjsJQl0TNj
eo+m1LwEaoLSUnCQMo9cublMmu6cVD2dLDALfLXlkxqCO5vzUiW/OMc/jBDIYUsub1uZw7fWPgjp
3veT9ziPyV1habzV3NNkwWYwgoR6G5seRH3EflcSGGyEox2yAKcqVaBNiAUmGF1jl5JjPGQSPKji
GMai5+5YVFq3EHNYQ5Ple5oibrRTBb8VPQLjZMu6bInqwbK6b+BHELSkLCeUGQsBucBuNH7+ujbi
l9duG4eLJC8NDyD6b0MPsdYu4murgV/Qi6Hfpovh0LXVQ2mHwwGW79ZS5bhA05c+ITfe1okw1q3L
OzUE7tuM4PJnIIFZFPGg99Sujm9qungvFivxPXHyS0inLqUQZJ6bllJ3KwMgJwLQnsYrj+0YkloK
8bjFa20SrMFVr55HI3gKce3tTAMcJrbJbDu1EqNPwjWidQ/FOD23tnzKmhTyjzeSrsoeUevGG9OS
jylr2HWpDScxz8gpWvgKCaKF0Ap7qZmY81oDnSK0T1WADNj1HYZiOucwaeB4U+GxDi0qN4m5yKaO
4NRROtdVIBTjiLy1q2gCqxsU0L48ogR8u3kIGzSXENu4P5bI/mt+QF5toX81rDvJSIHmHyYUitHB
BkynM/fWmoRy/Mh177VVkrqYYDq2GbO/XYNGGLc9QT4EUdLMCFj2FuT9mx7PV8pwIrQ5tvF5hGAV
BsnWc9qJR0Epn4gWKW0/i/klwi97U2HTXOHKjlDy0cqMMrntM25w8TRfwzj8GHLjC0BBSJeaRXWE
px+XA1H32J8oZLbUwAaQaKFfBogQWsGFaWAD1NEgaZCQQn/vdkHvug+xbg8bVulkRUH2UTadk+Ft
eHRUNxqwoNzcdcIimKrsu6kbFXzHXvqWYT90YefwgK9QwuzsRMCaCgTdCdZ6tPDKQJA7Of+QkUL7
SLycUsaWju9erR3NhWFXDXs8yvkRR74fMkQQbEZbicUH4pO6t6P8IXDNEkQGdOV8JgGQOvndyA/l
mI1n1gTxDohYzV0JHwwG0XxjVtFXVTghG5/IRm0cN1If6dM08a/NYlUpSKBuqu3amJCfhpPstBhd
s9Jgs+6x8JL1cK9FibF1bGxXFeGvHRbLTRR0P12evPS6HaKW1gs1ljIq5LThxlM3mmaqU5rMMH/J
vbCxZiB06A7VM27pzBMTG9Ey2rUtS/6ZjT21nzCZHMreK2aUzqkPnZhvmVgzXzMBYNad+c0yNmQO
wVYYeMUh8tBcXBAuk0bk0BE1oAfOSECzv5jSGhCwCY9Vwp30IwVQcxhvvMKhqaWMHqwe9Os803Vq
TK7nAws/9ElGLaE2qS29NwjiilYU5rKz5r3WQWFupyLBLq/zNqkXn+1oTI+8B7Z9AUZqQB9QU9gc
ZFV8F0PwwVLb3ORqQtW9xHYYbWtlvXgFKVcYgut55Hcxh/yh25rp2Q527VywLkm620xj2tHn+mq6
heGHtYSGM8r3NBWbGPCqOzO7GewKI4hNflW1fiXEfUfZ6T4NoFxmgvcs4yfEmvaeuB98K32DZg54
AvpNHEIfbu3pPbE7eGBJ/+SSe2OfFnOOVd0Tu+Czi3VjZaiyOdhqgFNQzc+w73XVUQaSMAxQpdHB
JDNBh8PhnMsHJIltnb32DhNHoZIXL8FynToo3GRy0SKxatKm7uxKgWehF96h1WpMHRo1xnymTbW1
pUYzuc4nv1pVrvaqgUqEIMM6uUh0DdANpaax+J6TclpZBsY9WEJfeSM/Rdxh4WhS4ihAAVmhWo+j
FR5by3pJ+2RYq4CNgdk8gDwd2UXkuKr9sgieSQRjuTXix1IURxO/ycbq7PfGrr6bFb0e3rqXPK9w
oe3nGSdFwcPM5akZ8pQzlXgR0L3MfIxOVpKgunjIJIRm7FPER2xE01m7WehuoexujIqesIRwE8UE
5Kys5tx65xqoJqx6Rf5xLI6aVkF0AqWDAYjS3H1rt+TtKvdHqOSSD51kHOq/CX8ftKB6cE2wlRYL
u6VFG0lPIkoEQM5ouprpL7fN9cRN32OjzI3K+x4dAivAx7WV0JJ7yIPYOee17jEl1tm+HURHUqOd
t5IwFZCADYuaYdNpVb6alsgZ1I4SxKSf8ElDyYUV5okBQzSfiAlOvQX+bR2b7aH2qq8gsT/0gWa3
cMDKSdo0cLC3WwQpI9d9ccNO4+SxLpqOSF6S3MXMyvAyxQdMLcc8Gr8SLkNzcINFnqrUjpVHRb0O
ZtFbyJy66T111VF42r6JaYOy+tAkOQ/0KAndI8bf1zTHpej0atjMOZKj0LoHo4qXhiltxyl81YRB
y5NDUFEF35O5MQrcxnNXRf4IG8WAg1J67KRUC5nc0Yrv0DKvLFNvjBH+z8TjgDgeFA4zSy5upzhF
Z7IRoi46UpKoWLGo76mobm/g6rTE/flsOTeeUTwlZfZJzJVJh5rBxr4huozMWxSviUnrEeai225I
9jpApFlqgL/yU6lhIyjM/WCLLwOXCpQcShYX90DfuV//Fm9+17P8f4pV/lRh/nW3SjyXzXv+tz+r
WpbCoH982Z/ijfXHothIQ7cEBDHzH9qN+Yfp4Cq3HcdxLYobkU3+3qxi8zWwjvmPpQvDEX/Rbow/
PHQW4emua/C1Uv5vtBvDsPhWf+3rccUiDiEvecKW/BbNRdz5S7OK5SEz4tzt9xw9z5XUn824Gw/e
PNCThxsDzmm4tG0Cz71vPVuxJ4mPsYvZTgXaow41CS2Y8Rd0CaaxE49cgd9LP9CJ/jZQEbbpJkjy
qflaK+Hsc29reDRgGw5mi1ROt5y5YKTb+cLDJvdDIyMRx51LaxnDPUJ+2wD/L9wgMa6TIWSi45J4
CLtP+IDnXGgGILWeSHrjboeeIJ2xgHL4TQs05BafMT2/bzWLPsq+DGIG8pJn0dVM7QOUAQpxLf1T
xgzeTfxa9TA/if7GHNPMB0BNkf7ddp1JBrq8DcaVTjKAB6Sj7aKB3UeXnmmYfCN28ms2etoHlINQ
PeEE5DZm+HrebDx+2pyUxac9Q33s3GDYz477UYvxnHqsKAkWzCcP7Fqg0xg8mAPGxYG7ThZ8O0Z0
mHR1l0+P6WTCIwzIQEXiKWlLEhFAbNBGwCiCHijbnLiTiS00rHBVWl+Gzu8mHrC81+YbDypjpVQD
M+DWok55AzOFpVwDqIw6i9XgYhrT9Pqpy/CgaM6zrnuR79bel8EglAqWxbrkbuRN440qpn1vKG9l
0wmTS+uVACPPcf01sY1pldc8YILhYjn5aYCgH7nNOVTqagTOvUjaLfBeNW9sq7KAJhFmLenibvUe
qI80z6wEDXhq+Uml9nWpbd71zUM05RObvfYFXvzRsrPvmjLXTRQt4fIGR2xRf4YDAMuSBWDbcOfX
p+aXySNWdexuwq5cCQzcrayutcdsS9MDk9RMfi8wXnoHfxN5JuI5CYwChko9Hjej1urXvtFvQ4ig
oEeE3zJ6gJRoM39qKpKtcf8J6IaBU1XbOJ+2eNJxJWBv5OZjA2komc3x6sXktryzkbXlqrICB0sb
XrqEh4awaUxOPpsg0HawmW86/juwUfCSZXvRdM4u0buj6/BMaQrGR8+llZrIGjHYJ9KWXCii5qew
aGvnvnCuh3hbjOMN0WZzE5b0EoTbqVdXOmIAO5wcr/3lKUbfMG3PjjPwBlLNWUiIaZTBJA2OLQvV
qvKatdObVzY0mJFM69GStJ4saVD9THNXTo/Bwsickjvl/tL62SfCureM+FccAwdphNluYUZTTVOX
V4M4lu8CwaSwj9YEZmGqFP1iINg+BNV7V5SXgB6iFYiAJxIZWOl5a9TGwhWT9S5pkPP6kUrucMYk
LYKlSdHjfsnqv3TDQ93jqAnGpyn/iaf0a7CDj2yubql4+Y5K6wHLAajchDiGM2892n/xXZIU6/R+
n5quvU7cOUGFJpvcz89N+GDZ9nAARkUY0WZFmY3k0aPxmhRghPsAnHrqwXsmL+hqmCe0OdnmIKHy
PH2d0jL244oSj3SQl+GHWFyxiWdCqbENqSDSO1z3hAsC1dyXmn6AEreP4Eb5cVCP+9n+lj1YFLkE
KuFsa01/1mNQIhHYPL8DqjioFuyKl7xWofjJlud+fRkIGX3MRGowvHlYxp3S3kaGt7PykxaxhQef
8NQJfvI6tqeNF+UWTiG2qWMMRiW5lzMfnl6rL1PtnLM0oPqQuJ45PQ+t/T6nryoVt3ROg1qA/EpP
ji+M+X751M2c7au6hbw6mcbM5WgxRVrRm1b397mT6ZspJnRmE/kaOvdoJ71vQNRCSF56fSo+hRYO
RMz/waEs4gc7xLSARFmUGZ4/vX+mrRwH92J3x8xu0km6bUwwgcPPANi3zUxjh5V6vqN1xg3RJvFt
AxTrceuUzgzbumWupwMIysWYbOTQLLaO4Itm3I7rGpJdaD+GDs8oTTEa2kWz0yqsQi1UFz+K3pq5
eWfBfQNmAXu74dx0Mc0YYD1X1YALQCbqxpN8BEH05OtEZBvb5GWaoojjUya4utxDC0h1FYF42Zpl
9ZhUGnaM4AornUMJmofkikfbZP3Lngc/BD4Cnh93meyXBO67E0b1Fil1OxegH1mnWxu9qx+9aUAH
kdotiZariKKfvsMZ6LIjmTyWGyxe/dqOObO02fBt8LJsRDKys6az7VK9XTkVmmdiC0hB1gvE1gPq
a7HW2EuDd5hB8/EW/3ZYGaEFG/iUbfiJogWm2IRXqAWQtzozwc9AGWoOwmzhPy1OA4MO1CZL/bZG
tbDc4ZOrTim4I0rBeVKY7TLxQnRj/I+2cGKxCKJw3lYmPH/SD1k5i/sycRQhS/cZ0+qd3mfGA/3F
/Tqq+3nbj0l3ZCI69V5af9h6AwzU8YfUc7eyAhuSczVe2gFXRuW2JxcZb5XIodpU2owQ0nr8xKUx
HEeZ7epEowzLcigcN20kDAOBtbSq8WJ4B3sazHvIgrQGRcGt5bIiaPqjgT/T3Na5Nt8lGE2rPnms
7enTCrBnmbFn8jYubnCPwQVpBLyEKIo3CG9p+GNg7fddOq3QHbAQQgTF71Vvq8kGVSaHZDMNV9k7
2WdozyyOBa6EIe2OkM7BbtsBXRXCyM7klrLz7/+VzGZ8aDlQi9k+dE4yQzIsGnwrLOzNmtGsaOtH
UP6wV4LB2zsDT0RPzfMxdeEfGhWNr2CH+5WXILFMRDLoXMxOla17a6PQxkPZRaegjMdj3ROtrRNC
h6woWhgbPg+P7Hl0cIz25E3HWuU3gt60ScUH2KoeYW0TzMycA5EeplfeazO0est5Qj99jBWlTrgL
cAkwJfhD1QFI/zU7Hatp6FAcyPBP0rtRmhVXqYQU8Gy2Z0uvrnKi9rhIgwIiDkYpux4rnp9kEEFd
PtbErnYd5GOiMVn0EAUWKPmSaFHrhizF6/hqmWD9nfb0+xehbGvf/9aoF7U6W3Rrk+OlQciujcY5
cSrhZL5CYcBNsWje9cuwKOATBpjoWeLP4nmOQg6q+ZGvHvGPEwqx8BeENUWDzbFY1PVs0dkJQGDC
QMiC5DSC5oiZbFTs28HwaOWW2GHC/Ba2gOK0aPhiUfN7jeLjAoFfIfT3i+JfLNo/iuq2XLYBNmsB
ff7uOmT+ytbeSMlUK9eCXh0PENxxWtvcrLHisWaIln2DxeIhYgERG8ljwTCRcBaCJoMCuKwXgbW5
PA3ZX3QM1bpyPlTsQBex0oGk7tSdu2XloS3LjzKGSyl/ZBdeejYkWN8J81vyjZK0rTV3q3bJGLlG
/DMt6xWNGzB3U2zEy+rFNKazYBcTsZMB1coCrZLRptTr9TCqHauxa63x5M0HufZij8dCGz8DE2dZ
BVHCnCUDBO6E0GYCH63mYvSsDNRs79yIIC0ORp4KOJ7w+uQFJSK8m3+4tDDt2/rWNuZ91unXAABU
14x01iIEyBHLpzE8Ydx6thQgV1g9e2EAY+9TdmFGdI6sdG8Sq99lhg5/eQ6Z30h2mtyB/JoT8jwM
N1YV9Kc81fe9Se1QZzyqmNUbkyP8TWwzMZkiW9hfDc1EumfvdXMkCg2ZZlDceuSEb9XJz2x1bScB
2GMchgH3i1mlD71Jh5lI7ib+ZWB8XwPAzzSd8YBsoTmM6o08PirCiTZfFo8Nbyl9SRQE0ymvFQL4
nD5T3sTeoXirK+jkNsBh4gy2WG4FY/NYUvPKIjXaz0DVpNb1JK61p1qH8tMDdWtiRb4hfea0fWyM
JYxWUZ6GLvZC4BMfn3OnVx5bSUdAECnWQ6k91EupkUM0L0CnXmVs9De5dTdYmLRIG927bvGraXGy
MIsUGPNb7F+7WRAG02XCuhd6C5M4V+N4FdSJXCuvf5yUepGp+SmD8btNmxVlnqQ+Fvd8YVf0OmqB
n9LYcOhqKGm5ys8TMkzpoIWViDJVi0CexDQtVR0AmEE+xSZM1qwKPLAwMKbHkAYthqBH8LHzEsmq
1lX+WeTlLtTBas+dwCCqMJxNqHkD9cMgsDm41L5u5ruZ6qiETUpvZw9jq72ORkx52jj4Btn/gy76
Q4X3dG3YbERjQprdnH6x1qcPrGHrHTWPKScnyPwCxyGoFELa6wnaZBk+gZBL1AT6byKYwk+a/oS7
AaC3K8Qnnp9v2+Y1TLGp4lFes5n8RRN7c6T2IfRFTj1mUpUXauXNjW44e70A/UiqgUGu1IB9q8Zk
981jHzgHjCodtiSGrrOXqVdZAhWKs5TGsb5drrg5YrOpQ2qsM7oaAkxt9odtaudeJEeaQLbcmUFu
gzI2OAz6cksZ55VK74PbIfxmRfKpwuVSYM2/AM9N4D2YP1WwGnXKpMtRO4cOri85MiAbDRZDD+Yl
MqvDCteEoyOD8hcGh5t+VmejwtuQlMPdZDrlxdaDg6fwm1k26/KZN0aJIdiXBiMHeIVHI2KOEqOZ
+C1lz/FtWrliW3WCnyT3f6LwfFhS92ynWO8mTdDrAR6cTDMnml5CaCjUyXQydjxyXXdBe+LWdkBV
x5A9C8DabrG1nOq2ydxTTIp05cr6oI3LEJvE0JVQH2s3uAWVYcL5XUmLVyubOmq+uuDD8rTMD00s
d90kV0k0WQfDxAoz7bHlxocwNN9rTgwoCF6I6Mh02m2NCUXfofAS78eJe5bEw7FELqZtNACNwQgZ
0I6+jXIQbkH/mqrxRrr1WYTdt9mY17ihxSGsujuwWRbAlB43YyN2LooqLV/JjhUZM16DLBirRx5Q
zFOg0AOegXg74y0qzE3EnyNho77GwwqwZc62GtgyCgOKrzbynnp3J3MdDy0OD19GhE4vdLPaCais
KqS3sDaDD1kth7EAfYaf9ICfYjVG3QiCS/t2E+fgeVg/SVdgXrHx99H8wmmr2ARNIWEA/XXuJUK0
ToVxg7g0ZyycZ/z5Lvy+hKUv2BhGmfy7dDy6TkNvC5YZVssRxPs5nwSpMBAPPo0o6dqa6Zq2wNqV
EOLwF9y2dfGFOBPypuOuRV7rV6RREY9FRI2ECl3FRVLWbx362Nr1BraJI1eGPHomvsBsG03Duo+s
QwJe3g88nXRjo3UraxoJSQyvoTvBoUsvHujfTZ3+ZL1xGgsQaq5F2UNes7AYbPNN0GO1LrgD+KZp
ssQl3ygIPhMDi3ZWj8eg7nIa2lIQdda+0tkW/1u//R/qt6bpWP9Sv715D9+z9wJF/Pv3t/xTwP3z
6/4UcMUfJgE1zzF0iuAtsdjfhm/V/tffPGvx5aHGGpTLuKxV/qLgSix2AkacJ01bN5ES/uG+E38Y
Ht/KlWzjhcO/63+j4P7+A/0/Ai7WJgn1lPJuKfCfGv9UCJ9iyygtNYcHIlgWJQi+nNBtwzjTXiwW
vnhCa+dQDVbwArLyMNfw+xK64dZ4SiiwJlC60RGLgo5gljGks58t4FZoet+Gm3Jr0s17pfdY1RL3
E2D8UvKJWd3gZpYCIS+tJP8MJCyEmm/JyLREq83jQFcSebjB3EyJ4ADUbeY/2AnE62V7EGQCuQN5
TKtSgAau32e9MXbKAxxpdzgCSQcE+L5pzckOdajILTh+IbwJGhjBRledaA7a4k54chJY2wx2EQHe
ITM3QeLs1dgzuhqKYp3B2AtLrhvy56uwKY7uBjmeBeSs8o0Wdze0uhCtqXTNPEIsNY9WMEhcPkG8
MSF3kTdxI3GxWctv7AzJJXBiZ1sk7Xs4p/GZe3uHMh5CcIZKvQqDNn+KUhdIYRfTqh0NVPolEfCy
yW9jC9NyPNisXiknJ6LcH90mhTnoeGpfgeAqCKXikva0FKKHE52UiC7Rsj5LRwc/SFudiwogT5ir
+JYJ1sS2E35FBpffrh0ejAzsgR6OwYkTcwXwgvuCoaajE9ymOa8r2AR5PxYoRwlcqpjOIHtgBoWF
BmfMkvgEf2QTbzVVaoc0DiM/berHOC/OMWPhAfwerTotK015U43tOeDFTJFu6JlO1lWJ4KBF7qO2
0PpscxnQVXqdxN6xHe6K7T5Q9FiIqgOIETzaZsss3ft0kZzC9FyUZopeu5j92efXY+vui5i/iCZu
I6At8Zp0X0Uw0GMdU0NpBD3pSiAqG83OAYu3+AdpEqGN1SPQooc8d7t8W+XWM+pKygiEcgqkpSaI
eIt/3uDu5CDi1ParJ8Eqpoj4L00ZAdvtivzE7SJ9sdPxJmzTo5dqe9nq2hHtFKqndXSthr0oa/xc
1FRpo2qXsBg092ngpT7ZbQ+lDqOqC1XJT6XHhc6NvyYTPD2LSFoxGjS4MT6VS6OIAY/Ni2Pq1ZsB
J/ipdWXqO1FQ+fDcfxLJJUEsROau/EFC6fbUzpB4DwtJtG0prtfT94J2JL91SKMq4zVFcT/0U8Fs
CHDIphgFp3x7W6q3MM/CbaI5ixQR2ZtSyHMknqeqp0go13U2vGkNQLG7wDVdOuIL46kOO0hCFU6O
slGnCjsKzZwyC8NfMzWsVH4TVgomur6iuD/S2MTvp9VJviA9BmQVco+fQjx6Nt+ku7QNUkjWyI8k
0qjYGxVTk5HHW+oKfzJnIV9R7YKbMd0Dd1gKmn/L+1q1i7uB3AucTMR7jSwPdkJjiM51AmcQJuto
2W9Zod2Oxo/Zuz6lBOZnIALqr4udk2MAc9IeY0Pcws/gLrulvAYKo9T7HdpXQaeFTc9Baf2CMR+c
Ioj9KJXBtlBtuKcwmuaUEMVvTLUP7iAKlTeZ1mZxzr1O28f5OGEd64PbBHhgItNXtyIGBu0LZcpy
rr1Zxhfai3WFWBQ0iMla1wCs6qPjOFLXoBwgdWM8/YKpSuPRjIg0XYym/swEqHdpKd9WaYuTQFuK
ENXeaAG25ukDcHRxCGZ9LZOAEHeWbqwc+CObtJ3BYj/JSDpoZpGtaWd4hlSVrBjrwEaBeNlYWKrX
RfJOR8/LkLG6Uqql1z6ucGrmY7nr9HgzLIIK1dUQZVqIyBpcLJzJbLxcxc/L3DL70BpRfKpST9ZK
1D8q5JLTltaKUpfxGvOUQpX5SE0W/lkunN1Me3ijF9InQQF7d4y2VkTp05x/g9IONnZpiXXt4kil
4L7peLmUAUspSLiF1nBgDgYlAUtPgt1h614IDCkPMouyIL8CtUCH4kAbhvHh2vqdJzqwWbFe7epi
vKaj/l1mFKPInB4dFl0euHqXSVQ69iGbCMopgOq8/gcPzCZq/h0ojfRp9Ka3uRqMW0NY3wCCkF4w
p39GVS15C1v6mVpT6AvG7O2xHh48emweJil18KITr5tW4V9LlmpJjLBxpzvXBBUIGJSCuuHdcjcx
b0MZ3qpg9HbKcbTj719mkYYc25ga0x4fVG1k9S1zaEmvArB0pxn4y+WXLnNe0mSpFbVq1AGS4A+9
VeZbGuFA1VFfwRvQOPQaKwpQhdo7NglBkQkXbLwSeWe3N4WTuGsg1w8j7twj2MoQZ10e4r9oNB+Q
cXSNMzHCBaxf59lK/HScUnZFRYQPjHXuJY8ZDLwUl8tIRe2qTXLiriFU0kuJ22Ffptg3aEBu0lr7
Ir/Vk6YnSqZp2rQVuLWh3Yz1BQgYjCJwQUdyE1CE05oXfghY2NhW/yGWfuQRkHgdtg+wbshZ0TN6
r/p09G0Wd8cAYfakGCpu2cGy24Pjia3WWbk8cvOmBxXAFlbUXXsTtVbjT9YASSous1Pj1S2wxLF5
wzN0b5VD95CmHKE5Zo3fzxa8gskpjPnFdJVzZPWUFuZ4j9YoT3mOmy2EHc4ZZCVHdiqbCtRZab9r
Ralv7CnNcOJx7QR7jNShYIES0kbrxfFpgUXyPbOpLsI2eYtEbnGFG7/RdTH+eDs7R6ej1IsztVO8
+1khEULYpR3aAjHjeqfq/FUqurwnIzlocUJUajGkepba4Fkx7p0M6xSDVhJXNjxh7JSRO3ASUEVP
Tqru+Hh6eb5XAV7RnHLCtd0W07UqabIZ6uiFN/HF1iiyhQlmXTJpjdtZ42UP8LJT7t46J6DWgU+e
XONJ5RjXPKJ7RVsQW0GBvzeem4ubkimjnIbbPne9U5NK6sW77DoxFlPjHOE/o/rDz0K8l0rmhCR6
GrDLggJD0RTJGTJksJSBi1VKsdAlr6ItD5joNoyoF8i18S5uEU5y06l3FoHj2FbWDX3z9Y3T0qpg
1s2wZomqP5RKcvrPWHwniVOyc9L5caQVzKdO0LvHm4SZiE/Pldiir3eqJi1ehmdp+nndsn30MESa
ONzXQx2cdJfvoKslNufJvUkpI60UPUCM4oVW13oTBDhi7xzXqy5ZNNwUc0/piwZNKcOyo9MJOrVA
bkDY6A4ARPbCuBICpKi6Fuu8rMisjgXLTotRztOQOeHonGQ3XhBI53USxjPoh0JhDHaeAr0ebrLu
DE15xFxb7qzRg33Q0fYaDni59fBjElxy2YPC5nMxww3vbmNRcNEy+4UqfdA1Y5cb5U3evnd9+opm
zaGbXbvcktsmgvzkRO6dJR0oOLiuW8IQzIZOin+Wou+x+EpqFthUQLVQnu0r6QSIGClbj3wwtnqj
Zn7U3gPDzAtt9Y+0om5pYjhScsmmLZn2eogVPFy6T+G7UcmONsKanGZRegWMYI0ZMTpw/8cujuU/
Mu18l+oAW/I+PWWy4eu7AenN1cmJABnwq9TJ9mHdfKZhku3MRIMT1gziTA6d3RyJoY1bEtcczd65
H5r+C5N8HOnlT89hSEkQL8FEEyiKZnAR1du/79r/k7u2pbviX6bcHuIUXtVfr9l/fsl/37Fdl+sy
vgBbSB0fEj7cv9+x+X8I0UlTh69p/P77f/dIuX8YJn8DjIZtCMFN/x83bOcP3fFItlnO77s3nqf/
859kCMPv8q7MppCT5Z/++j+KLr8DLtWq//qbtVyg//sfW+QAiTGKQiNhGtzYafe0xT/F2wSc1zZ2
J2PPkpbQueruM1HcQrE29HEzue6B/TbH0b0slkRLQ7edAU8bCK3rFLD5LdgapwmV8XO+1A/5Q/U0
vKgXoeNq/KrN+jGwwC7RaqLFd9e/BAn//JP8X/bOYztuNM22T4S88GbSg/DeO3KCFUFS8N7j6e+G
Mvu2pMpWdg3vWj1RsZSiFAwgfnzmnH1+fOXW997/dy9d/lnclZIEnuYpUtvGEzc4FzaF2gTw5Rpe
HA7VQBLwFoOghWSaTJ0Th3w1r91uhzeJ2ZQMAF/bA3lskXdbpM6xM0tMfaMR6ymR3DOT+2gjagjC
yXVAozrCJ32lwBgXiJCbLDyaao80VQTupgkmONuScApFf7WlXqIZJuXBRvqeiWSkwL8n6d7S0nnR
e6fQVK91qU1411+CFidzITL0RWzZSxcPyDQpWsxyFJFLISHJCcjlts/cj0pV4yXoNGDRWmhPeieu
p51CkaP4El4nrzqGoO8TlyUAZZuxi8hdVPBgLwHWMoQN2GzQSYY83DUvgOUa+a+Aqc/UMPUXzryZ
K4YI0Eh8mxA/u6ArjrcK+h/gwQ0/jtZ8E3KdoPvh7ELwMQeUNj45/kHn0g6XOOdam5861728t/fs
SnT9WdyK8Qd97aYnAALTUrom710k9dQXCAFMt+wDWlJrJIxxvrNSdcwxnikcZJEEAiJHMa/Avih1
NjMInmEZzXyj+mgSceIKCfdhCSBadpMhf7Cbu2W0E3NdPPmqscUliKgs1lEvaUjF+uS7VSPD1AV9
Q5PEdJrI/jU5eqzP6vJevSOdXek3hMv3xqRf2CWi8oY0Xew2wqN4Rk/gg+gNVsBUHypW97UddAus
6WBNYMSLvXuptJlrwkmjHsrHmoXp8xockyM67G88aKXyrhbiMfXaWThJSC/gjqu54tmmug5vkyNp
q/bivlkP64Ow3Sl+yaV7iW7KXt1maUH15OdnFW4Gg4BNLPmgHQFsRAh+1Bs9x4fgF/fiBquXeRO0
27rR0Ct6ZTCJtEIB4SGccwdTjrVWNsnJrcBgRD4TgWglPKpb9PRlrR6z63hEOc2bLcHaLCzS9HA7
TpRKnvbWCzMNQgPS3DyF5WdEBn2bQ2zaZDucsXetH3IrGBqRKd+BL/wg/6ZoV+WrfUmv5N2UohlB
thg1wdhNiKa5ZPFZ4GeNnt7TUj9y2O3ZSXg0t+SpSzbeedHFlWmaYz9QkbI1bT12mNR5vVzPsaLv
Axmyv2+zHc/iOdJ+Uk6CtzhAXxWsq52ad/v4kF68k3/x9XI6RAqmb8LePhrmvJ5w3BG3mpZLrkrm
WvVYZzqz6fWnRo06aeIKUxxAIq8mt0uTyo6wUbJoezQMYrhJF/LBudJN3Ytrdc3YGqnj3J5lK0jE
u85vBvQE2wEZSh7ybbe9oADNWJETv2r1bO5ilvQvaA0jvyft0t9XX8V7GatTJXVtMOb0SZZ1Kahu
pBiDhDAYEnC5aTtjZx5aX8AAe/XemwCBdJtF28giBdiumollqMGEby7JymIbkjyjq6oSbu34055c
BxUOlsFSlvFplIIOJTJskzQ+SEmXK8+buxEPZSY8BeCtY8HSngy1qKGsHDdCTpJCWD2Fq3oRBbZQ
6sG7Rtf+rtyTI6qrA77aN2So3M+9DpQ5g84wMNHt7sw9GgwTO4BniK8A7RZr5nN5P09Di7X+u/Ne
fDXXDHSBL4zFEsPrsIAcdnlII559iT/JmmcKwUpipE+H0Kf47IuABVgo52waJk6bvOdTbylye8vd
5FA3PqAkqB6C/QXgb2MBOgvlvSSjaAoB9+tgHTd04Cv/FKHkR5uDI4+UudBlLFFPM+Lg/HVmLUK1
f1WX9hZd5Id9Ns86LmufXa/0XsBLn4evLO+2EbAjjIWmyDKK6BRQJO7djvItgJo9eQhvUlihYywH
yopJJw+wMjUfmZHqk4rYIgtBjZis8lPBv6M+1Eg5yg49wUU7ynsmgmdST5llpSHN1Zsipw5AR/fR
8myirM/ykSaxfho9WTm+W3WIceQiHO1z1CPsLSZxGMKCNWcupm731q7q+JNe/iAxKvQbbBWn8j7c
RsPZU++BJBH/PCLZgSkO6aaSGhkT1domj6LVD9JRgtHQN+mkeVgSxsmI+nTkID5n4W5tHZ5IqAG9
aMni6xsWoc+KGLHiZRnppXvo50JjhmTgIbe38c2/KVvwfuDbfcyc5bc2SWdRQXJPP40O/omAdKgn
/TgUI94HdQ8RAtC3f+v20sm+hMUYKggdFaKKadgEzyIo2OoB/7fP8l7Zpql5UXbqwTpF1+xaXJvW
eWD643YdnkfSvbqGk5jPabnwrszn79F7fkZLGu1N98xkeNHee/5Mfo7z6CitK/a4oBvDc9Oupygd
xuqH8C6Z5yC9SMfugIpzmbf+S3yY5/4o7exLfjddYV7V4YQ8hVUhqzdLXDbolPjZ4AAag+sJ1pSn
jtSZweQ4tFf10/7wgmhsHYVtYxBhUtwIhRgZMWZz96QcyxXCkLsK4IebxSA2Q5k423JNdBf+9vot
mpdBvVesgi8qBHAaea1qQtgUWCbyjVBGl5OgXmN6mw8jBJ+6LL1G52xfwB5rr0MaUT8qDtKtvcmt
NUPWB+1EGz+VVYNflNQh/y2TMSrmRgJdlsySfXiE7r6zzZlwYF6n+xN5HSaosxTMWv3U/4q/5JdD
6h1ZO9pb/OW/x+9WGi88PzuyYML8tIyPmOqR9+YMEO11dohPkRduGN3HG7kRctYKUN9L5gNm369d
Bjl4dn2EHjn8VfUKzd2+Gam2Frv6UnM8+qJJwpYVksAjPzQAR3hMg03KH2+LbsbTaw2Ypx7jz0Ux
UrpnXSFBvTH8R1XzA9Nxg/6B1hgY7O9l1G2BXEezPOR1ZF08CRRLnQiRtsq7ZO5FNLUykJqlp7Jo
EAgD0lIqNC9/uKDhKisSv1TiGZS8jRlfqLTZFcOJPFqIEXe+D3mulnKEy/lLCw3I9A3yv0yJFwij
jGkfMi0PiLNPKyKX6P2XrIzkGbwVMJrEj6A8xA/tKyn8prqYRa3BBND2YTIb6TJrDgqICkBA4jXy
SA5KrKxZe1k9XBawYZxQM9GJANz2NW6gEle45tm0vx5XV8da4EoIQxwM4/AKV1pcNAvXV0nmLeEW
xYa4kYV4iVXNmg2ZpsASoTomTdhNwkzYYXtmBxShVQrBb+cEQ0chqKOyQH7eqBUiaaR+dY/dVMxI
8eiI3hilEcN0T6TNtctVlLktiNHyTml7tsPMmcOQbMaGKkzDoVgwGrz9qcH6W2SrIAanCs3A9Gia
5IjUSryNVOUmEhJI6F7J1EzcIVuZOU578P0WZAXavqTJvqmsPLg0FJvoWCTPZzofYQiXUW0UQBs3
muYQetoxPjeCiWNgActtFdhWYEejUK79qUzS5Ki0/YNTxSux9Bi891/YnZGoxPk017qD2XHjRsQi
IBwgDCztT6pHxeFhjWuBCiA3ic5t0ZJhz9gVEwI7kM9G8EnSqspVUVTBJGjUZPr7Hkn+m+7O1CV6
PE2SFba8gz/mB/8L5ttQTgJNWghtiiSgcu0VA/8l3jHxIT/MR38LbXLXGXhIb/IGNcLcJOWpu2Df
W5Xv2BNcSuQY+r9//f0ro7/918bT1NHJApERVWw6rLJ/fGmCZ0d1m/gy8cv1wQrlL2Yg0jiSTAQU
7wqlI9P2ZDNHXGg13dFyWViWL87IW3dLD966EH197uysfROq40IBnvkgA3cUX6JTsWv9IQygixZ2
4F44hUNQGPIYxNxUWopH70bZ6TX77JY9u5swqmfWObsJEqKeYGF9WI9yOTHO/UN5DP+9vHDEYp87
N1O11hnz+Bm8sikBsCfsBMEpOqWHYJ223YGVjLoO4clMWl/btgMVQavmUbAs1IrdrDNTT41/tKF3
R2t3o+xj+VuQ7BCOI2UcxVr2ZrB/4hM71zD+j5A8gv8VlxbyvkiqsFlKh4IbT6lefgFyO28ICFKL
GQIR4Cg5za5/i29xLNVj+RFd+ptsLcEzr60cAU5y8NcmyZN0AUpmnSMvHbBQCQF0uUw0rK6vJIC0
o+CCBfSeP6VbczEiXPsp0YW54fKG+hvCT0cEvJ/zoSNxNsbWPlvH1iuWooJq/dnepFtJS6iuhklA
eY1ob7ShzRn6HapTmh+FJqin7CaEjMYoPvrH9KrSLP3+1tLEv7mzkIlrkqFImM+M4b//cNMHZRu7
oozRX0sT0ujgCbLYu/ev+qWb1XvmfSslfZaKt6BX5u0yTy/tA+AAHOdAf3lDE6U+Et6/7KCY/lxL
Pzo+KumT3zBO6UndxJxLPOag6Rk0NvG7+GpexSuHsy8A8PkIaIH8qUQ7BIF97mTFvdu4dL7d4h9+
zOED8sv4g/GQNKgsTKQR6i/jD7nEFikmjbJQm/ASZ/LUTY1Z2MlLby2YeEHRPxB4UhzZrFBr13fC
O6Zq/Cqtd9Kj34P39qW/ARHWjq64qyUE8qCAiRNl9o9hVj9UJXGY1bI7auf2MWzrY2xSpuGQKCEz
A0CEMGdJuKuNh5aPiH2YCkfvEJ7ynVo1eyK7V9HQkImt+6aE4fP3P7s8+PZ+/dm5wvgTJBMClPXL
uVY10Iik2FFRVjtMSUkv8GjJyYp5MyCQ6NUF2rGI7r9JhiEWAlMGROt0RVATc5RxeiyvOQWRfxUu
0iH5hwvzd3MpXpj4Xa8iw/X/5cVxGCk16mqE1HXxxReTSonfSMMEsqxO8/fyy9vXKhISgVLj2sva
P9z/5t8c+oCGJVmUUVZq0G9/vv/5mavSDnN1wS41WwSOtQjmFiT3V7kvzwrDGfsNnEir53RaExZ8
x+iYXd2zSvWjvQgX3cbnjB4vuLL5GSn8ifwcTsj7uSZXu2sxCS3KfX6uaALbO0J/VIPyRntlXwzC
e/lZ1OBBxmK/8phfQ85gFDT8bZ1Np5RnPOLMNxLKPk26UvLu6FDx4WzCq0vXWgzta4wZZmhnLfra
cGhwGzrdemh53ffwClZQHyEt3am7iM6YGJYrStHmH56bf/MWqiJwMz5YGKthfv1yhBAF0GSGZyuL
/KGZTympWBcxwEIISGNs0yETkluMC3rm/qBu84ncMEhIUnxuuI/CeVqBnTwluYGPilIzV2hTNuEa
JvHHRhfsqb3p1S4fSzuWUky6xvp5OGPyZ925Bz8qJ1Cy8U+4JPkmayMSnnUtsgFRSU1vJWHsHIMt
c+2TApI7l0jlikSEgp13Qvh8HlCA9TX/Et4c/T2h0+7ouFmbF+uWHjzYe3t/aMoNMAb06FmJGSjY
dUPrnnJYk19HP9/R18dH+d7duS5X5dAPjb9y+f1n+Psx/PNnWBUlS7NMhuW8zb9+TASpprzqkQV2
kTWHQjaJL5UsrBgpsdNlwei2kcXcGFayPZfbaBOq7rc0HOMWV0e3bOj4zWu3IsPLzd8xGugTmhFh
gP3meXruvkXGkI3SyuN0GeeBO+mT9onCaJC3L4NcBD5UqZvW9CbQ7KeB1n0VAk5Poc2+ad274+Ia
yXvyMTKVzNSelRgojELAwMb0rPMINSqYNOiewsIoP+vtQ17aizD8xi5prWj4ULxNZmJ7qomX9UoN
lCKa5Nh/N7QRtDtvGon3drAU57oPPKAc/8N7O5z9P7+3GueiiD0K1LZJhsbPRwAWNoA/MXnAoV6F
k7yRNug+zgyyz8lNNr19kmjH5Gk9xFt9CcJsBVEK2csoK+C3mIr9SOtsQtLakPFFYiwLVCvGCsto
wxpGHIw6omHmwStAM3wPGYWkjESCVz7MR9KPug2gIiBhupGO+qxu1kO+pYX8ysKlsskIl0jd8ugy
zMLpBhD/QoAD8Yeq9IbU7+RqTbCHujflrSlQqZQVM26qGwy+i1ILrtml3mE5MUcDCvSk6N3ajEFf
IEMi9VdfavHOEqDFREbr/qk1/Wl38uPGQbL+tWbFmo4rnb2MTEyL9MvJDpy58eOCmMN+Lx+jm1hF
HiGN2Ma9+MmiHcovrvIZkwnrIp66Y/0ggFD2F+oxubVNsq8nsgqZaijsTuBhbQLGyhIzFXFhpQHv
TS+tcb+vH/3DTHZCh0ZdbQ5DtZqicNYMzmaAdeonhLtveRMvTaleNCttr9uKNOK6RnSKrQ6RyHkq
ZTZxZaCkZ5CAB/XdSQiQZ7ATMOFph1GPOQx9MIfsh1JtOFiLu3rymA6JTInag3015M9wg+74Jn1I
FWnwBCAX04gF7Si6+ZcKg0UK8dUq37MRbP/K+8bQmrU3SfCklU1iBWRfODK+yTreWd9bMlqrTkb6
6Z6CQ+b173VkznBnSN/cqD1YyUf8DY7TZ7KhI8DDHGxTNSWVmkVBWA6DnrmlIqewMoYE6jJeuCr5
aKr5jBio4CBFdWWfnQqkSoA+AqL6wkj0uZ62kLiVtJ/0SnqyOXajIXqUycYwZcFpJcChy4Jmb9Tv
RX+wz0Wc4yu3nUWQaQvVW8Nrh+k/bIHIC8WHE4yyKt+K/qE2RjSzlcIAAOfQOGJmNLyN3b2BNAYh
0D0H0T7n98L37m69uVdkkKtohrnwKvJnirtyICtlVDOjyq/pNbyaJ+Ug7xJmWL8/B5R/LYVZ7im6
pYLClGAq/HLDBriSmNpm0iJt8ru7Mc52carLdhYMoYsFREo0dTJ6MLj56asefVV97czFPN1jK73k
1kRVIbozXZKHOVPBwCmcC9VbOMygirWwEWxlok/zYUL1T63r9yPq5yNMZzOqw5BgO6kr5i9VjJRa
Vdz3uriQlWiTX7KTtimYGxXMjzJWK6m2bKp86uAbMhvEosI/lAADQfSXI5R/X1UQdgH/NBFJ/3yE
uuBu0X/Bw7cZYiXUy8mX/tYnE5faX3klX8GXxNjL5qThuaPADPAn4dk5CtzXjMmiY7hPGZsVjM9U
haGCJD2RRr1B6qv/4Vj6+1cKZkNGT2EN6uufX6nUCHZUBq20UM7BLXgqQfQCxrVsD9pZlC5ueuk/
mm8Kbqetqq87TX0fiJWxgvBmKtonKYRjKCIILJleGkwxszun1+73N6Ks/d27aarsmzk/WTX/0qxI
gsolCgpp0VjN1Ni7F52pqvzN/2wUAgrDjbPQxIhMjakgUmqBj1GIeBvs+8uIAHIPfFp0yNnLnf1E
VcGIsua17r9/jX/7YTFMgCXq8DbyGP75fSR5ry1SWBoLGUqx9XDfilOJ4YEoZAamlLz7oZJt7zyC
GKgmDFYJIyAJtJz0UfuMNXcZpvpeT8GIdNq0RIGRZMJd1uddVW2s4GWk3jrI3W/fX/X/+emp9OdG
/yOhlkCgXP7yf//jkmD1in5FBvM3/L/v+I+t9wEbLflW/vZP/f9FH8ZcoHLg/ff04clX6Ho/yjIk
uqI/v+lPZYZh4HHAdwy7ccDD8L//qcww9D9MCewvxggLGfNP7gfzD/ptrBI6BYLKGcW9/p/sYfOP
QZNBx6ArAI05uf4dbYYsojL54QzipzOB6Fj4J8kFHfwWv7QhXqylEa8vm1dBsbbqnjGO9WxEL0BI
YLNAb6+Rxh6DQPtRT4gHMrlaGdsV4Zy+EhZTpW0YlOfxJM88LAUC5ZaP3mgXuzilbHzXc9v3Dp2K
gY09OUsT2/9qUqO4Est1gaw9TurOORQkZIT6UNQI1UnO8aGiXHMk3EtVe2wGXUhM2OiYlnObhqjq
o7ic9YpsL3MH1bWR7COl745Iz9wRWSN+Vlt78pAQmGQNa01GYyhjWeixe62GJF2GFhOBAJTMZ4Ed
q4WxrAvt1VdqsePSXstO6l+FvC6xHGVScW+MMJvrqqBMe9iKeBt8isHObofAVqr14g02kbpBYAMT
kCq+7qbETbAXgc1umtXd8Vklm0qD59rMuqlIBiSyMEqnj5j1oUPm/ESvlUlsZMnejN58XX9UKchc
qcFLvVQ8G4k7QugMVHCTlht6UfLRYOQKCbnzYdI+jOBS1x26Rsq5VneeMpb2ZaWgGrGA8EACSMIe
oCWVR5Sb1aruwbShuavIEPejqR+xKnUsf1QQIAlzF3N6Y+8Z32dzGaaZ15pY4QVXWVsy5Y3G1oq5
IOGflefSber6rDD3rauU6zpqziVAHkXLrb1JkBljcEzNbYNqNvPssYQwfhXKOFD8SsZoL3YKubeU
VokSEDIfY8M0DRyWbLOCzbCF3RCVtLOJdwQBabEsS1ok1yVtlUAW6LShFibWjsilwnEOTk6t7GkX
XQW35jsMLZEMW4745YSytUXRKW5lBKqwzoqlEfXePXX7lazk+qpLMZgQaAKoQffurZQN/e3RCn37
bjVcjZB069RDUIAghCuSr7q+hcqUy5iRDblY45GrF1j8Fgyl/HXVS/Eir+HFdglklpKhe26LoGbM
6qQoZXMgZv1aNi7KTUeji/cy5KNVNXfiRmXk1+nEJtchAgf7SPU7gyqQb1tdClb/e6T/T3R28nBo
/u48P1Sf1Yf7lefdj4f6X9/2l9YO7hguYFVUEbUZijoQwf70sxnaH+xBREODVqbhWRv+y19qO0n/
g2c+x7bME8AijIUn/18nuiT+MRz+NHwKTw58aNK/c6Jbv5znwLoNiiDRYHco8uUwufthMq2lVidW
aQUg1tTebKQMhdlwlgJLhUzDdp1testnw9iksfLxwzt1+LNw/rF5HYrA/yqnDXx8P//Tv0wEZF8y
gkAkIQwNEelWLl4V1+8XhFO9GhhF/1CTKsNf9+M/Z/AwA8dG8U4RrTJI+/kn9e0a6Y0as4YVooCj
UdJHEqRjRbbePMPZ5nDVRy35WrOuSB+kKPoQDjukZAnr07Ayp1KO1boQ/HGQitqk1quHVElvnvDI
3L3aOzev98AQQg42tprfEplF5AZPQT7Yt04WN0ovHLKGyU2sL7zEX0tKXPxTgyD+3Fzh8GI0SFOl
GUg0Ze664Wr/cDXlPCoMvc7UadRNe9W35gFwCbTpQXUAci9AgqBddXrnmkn4c4Sy18ZN2pkTegJW
3elDL7V82QjA8gVAWYkTQ3PXyGIkXQTC2SvUIACIITSWd5tvdetV1yJ5NmX/JagxlAd1zm7vpStI
DWPfvpQZjGK3JAOaVlketjcwofAwaC61tWmAmIzrZUzY2tzssiW/HS1Y13uTNjFXHXiVS4GdfFzI
xKYJ3xLs3l3NjNpH/4j3B5P31DYIBjK7uar5i5AGf0j9gayEgchlU0DMEqDqKGJImagr+yChpNek
aoZrjoc+ikFH3mvFQs0+C2kjE5TCrG30XjeutpacYgERk1Lb0cSF1cOgBwW3qruuWEppsMSUJMIO
Y3ziooEvCj3E7DDES8XKTc0lZR4J5rKB37KHYXMs1PqGOwu/l+aeOjcmjCeQPuW6N3d4Lt1xEwBk
qZvg3Lv+XI0xKxQMpip4dbA4oMQ6efjOW6hPw5AZRARSy+VBUeVfkTCs3Eq6uS5nh9/g6Jy2mrSk
KiEp0pnlBqNcaHpzTbCtFTuUZlqmrYoYFbclfUW7g6ZOYoJFN4gfS4fwPjJdPZs0kQcyk1jrtahi
Mqsse+PEXrJnWJSKMZDb2gphg+X+Mtb1d1C+1hSNBkpQS462aakeq1xLSFbtqoUV7HDK2kvc2rqH
zp4tHARs3XMmtSR3a8g2Z9EsiplWAcpg7c2dWAfp3JTxYMLQZRXYj/FBScR2+7DB6K1HYREJM8/z
P822b1AOYjkQO6HEJfXIEiBw+F3qEfJN6Rho+b6Q3SmzRwwk7ipx7XmogKWG7uSW7EPwVJWN9EDw
xy4Qf5Wt9PMovEqFOaiCbG/RRDZtdFRkWwltKmyCixFyr//+KFR/bkYNokHYOHMg8oUh68b3ZvWH
D67lJFKWUkhCtbY2MsmXq7YIcf5///LPXwQVdpVUvRtiDzZ/CMR2YOHEppPOqag5mwJBWyrtO4KL
dtO0mjzVY7UFZA1b31EDc4p/z1qlJjIMaIBIVgRlQVNxRbg/7ms7Xoc5AcgpCoI1d+bTjZkRhzIC
Q//myW9SoZWzAqjO2NXNz8SuqnWNMHTnGVhFiqyqtsz/iNRpSGpwYgOAcGLv/7cI+R8VIYas8lj+
75vK09N/FqX7jH+qQf78rr+6ShP2qW7Qtyl0icp/yf116w+VfbSsa6Kk6qo5+Ob/KkEU8Q+Mzdbf
WuqVP7hdSfvSFDYlkqhp/04JovIU/uXZLKH2N0R8CHS3FAX6L11lIqatEDO5nDlAsKbet8zESEgL
42zblNhDk2FzVAVTUt9plnyqFCVUvZ1PA5HE4Tn3pXUspwtJ7eQFVqen4sn9KpIJUo0cNZ3idaQd
IKNvSkTVCqsTZKNUUUA4ojuQPefIE3VcDTRq7bNyynqqWxlwmTTQJi3EGlTz1kszNPuTMSQxNdre
KyPEB6qXLdh04HWEqLFqnR5hq08h4ebQIVWszEaPdt7n8SpYujhRKfUmVTzwvwmTmJu1pqx1pyWt
MMzWCI+Av+noM/ssm9kBcRFmZxKgXrLNxNef7L2KYbYeGjRyigoBxeiTU0PNMu1c4UJKTb8tm+Rl
FhA7MIwDqmQxPoaVkr+hidLnVq1qW/KKQeS4NDA0m/kmdGGbGz2B2aJKhrME7zrBED2VLThcSU47
rcOqQZQUxhMiRCAOEoq3D0zRntRmtotx/Bw0QXkXTQ90J3v/SVnL7ka0iVdl01MuynrIAo37T5+U
St2OjIXaRtIq6Xj9uB5rt2jflUiEkFXH0U2qllVbaZsIbOWk0LQKEr/crNS6GxkokdaBJ77Esm5g
ruvewW7KN0f1swkZ8JxFTovGhVmo3Dj2kvuccR0N/yyUKnfP/IBMXkmPRuSpkW0Umf7dpuebmlgL
03DjW8Ti6nlC1kqSvSC3ffa9A+U1U3ByEvIdqLNQaayn4Olc5lQfARpKlK2f2/G4b+JtR7sJEaV5
l4VSXiMF3xhJOo1jBb4lmn3ZQwTvR5dO2NWRimg3iY9a3rMKlBZVrQprg1ISVQZBI24xzvdCG8oT
z2HQ3+XBMCNYdW7zcHvDWJQqGjQIYWYYLuhRWzRsjTvzU/2t0QVnlbokQZva91B27Rrlyhl9TTGp
GqlctkHs72OLDTvXjjRmpQtneovNty+I2RBSpEmRiZUe9bcOdFaLZGUdWujce17j+vsvxH0s09TH
b+Jp1t7V24Po40IbNRQDU6INkCr3xqOoWYwHGNg3ig1MrKRuOEWdPNZS4W5EXkOhHEH+0dKt4JBD
n0XuthQ/K1GFW1xo2PNUAfC3nuEVVYNnUMoWEpjyIzNYdhvYR9lMYQBKGp3KUCPYWCoM9QQDTDtF
lX1VfFckYFXTNp3SYcnDpb9BEzr18EWe3Lo/uEQwbPTuPUysXY5N/a2JxXTnBUvybyekvHdffuld
WaJ0R5Z817L30isRQmO1x4bOLK+Zp3FXL8zCOqis3DdJOjiPAvfhxU64V4ws3EvwMPHmKx6bbq5i
G1ZHrxynhusdhcKRZpZI+YJwaq0qWbnuQu0ROH2yDu00WdNTbGS/A0gkItGj02iOYenLxClM4yoU
PuKOmAtYTiS+ViXcZOYDMEqxBBK8E2/iAml+lQYHuUIZ+P0rE7bp2AujbPb999iT1Ds5JEMSnEa8
713YfiQ992swd1PQWKimKhXKpSHfTbm8YnVRx54ZSiTNQoUwLVsgMWTAlBHkbeSEGzQBbC+zV1Ei
Q0wrc1cb20NhEtwTNwZplubFMbHSV+WoTHhUHCJs2PFM685UoYpeCXxyj21qaJCpTj36/bGWVN0M
e302sdLGgnNLNJLnw6EjYMN0c2nXlN1Si/Luwjn/qRTCMi+VdFbYGnS7WgZjpaKxlYMQQZltSzM7
TBFED78QLSHtSFhSJhJsPEGscb+EGJihDzFbyne5XqcreIP89WKIMbrivlYDJnE00OQdpDIkN6en
HvZlP1+VaKUXwUtm9tmYZruv6hawSE6skxtMWe/7LBem0CKpz/ySUks253AG4SG6A4kos6mbEr9c
AbRLpsNBxt08zWFcQaoFo5CZareuxZ4sQYfwkxQVNwZs2zgkFgZXGnTcqCjecdyL48ZvpTNZEqvA
Q5UuFsIsE61kAUvTmsrOmoMgm6aa4U/Lqon3hlORyRy/WoZhMJwkfMqCgSfVE8pjxj8xCjF2o8iw
dnUWJ/yseL2J5nwj7veWq62xbEX4VUrBmFXRGzJxDQ4kPaYnVgG6WQYZ7bFq+QsX3gJEEHKHPfI7
3CekqmBOy6eAt7aUeRZm7TxBuI4b7mzmlXwx7bwcK7nkT0OF/B+9S8R1ohhb4gdYaZJdOY8sgcgg
l/s+qJB2kQ46Vlz2nm2rfEAv8eViqzLjndsNwEQ3Sokqyu5yrqUrI4lp+AshGXkqcUhSJm/YpcYL
tZaNtdq20UrirCuzqtx+/6VK1XJrO9S/mvUZBZa/sSBvlIVuL81easdF2JAc1ZATVhnuq5HwkSdJ
AYwH9ISBJWFc+R49DxzzWi3UTShH4TSPEIZi1A93QqaMWxVKCE9gbW5XcnxusWrQ2+bNp8Nf7xfQ
LSUzOgSKpx0jPgZC7vcb7h+Un5HLZzLCh0sBzv3Mtm0ch97E8gVhQxfsbBUlBEpGMEOjK6hOOT6n
peZgwYgUnzYKJDApFzxjW01Y2Z4Yw+4ljITTDFlTiYqQbuelFxmhy65TLw3Z/vQjvNKh723dOGcn
VyOER3W608tGn8YRkhatN1ETyRZGEtVi4O9hsEqLpyd1+cppYmUThS1HHYZAEeoomZzptHatW6Va
wiHpROqBqjhrgryuUl4AdEAD7kZcbbSuBxFW0WwWvXUqUBv9X6LOazluZMuiX4QIePNaVUB5mqIV
XxASKcEDiUwk3NfPqp6YmBdG60Y3b4kEMo/Ze+1zPykMivbZQOn1lhblAvYGoVeq++q8GNk76mJM
+ZU62YS/nBeBCNII51dBhNJrDS5E1rGX2dzJo88Nh1VJTvIdZsFx8DFDBN9VUep9XnoqqQTmQM6G
ryVox+1kmn/CNf9rSfHAL5fIiCiz4szc6Rq4W2U0e3PpcTDZADtDODBEZAEx0hr6PW06LMeleCm9
pniREuB1PTubuXDxwiy/vNKbAexiAs2LqOOsUq9RCyAU59n0YefBGUxLtEdYaB6l5x+Jp/f+WHaP
ONIz+iPhMNEulUBD5zQdYivqvWfXewnE9Lselv4xI/90y53c2u5HgVKJJKQZhYYsjrnxARWxSkIj
P94BUBLKLcE0y1HJbowR4/J2Gcz367HdkYYS8oGJMmayQ+ZSiPhgCOHKCuDGjmGT4zh2H5Xw0Twa
inS8+kDpWx3qYUp8d61OfqH+OrN/g5Yxfargu+konXWGCFyZMxnvqRquhiqrnTOMXwvuNy4U1DYK
0aSSc4zABvBRORmb3gw48SPJ0ay+RDSFmzWaP4Z5kIciRTFqLgSugjNVnOS4uopjRCL5zulIHsjk
bACmXA7u8jcg1pKYar5rEwnmj1b2Qw0rdp0Y98HgvJKMifa7oNfoyAVuR754YbYkgzO9zbhSn+ao
+bG9KdzXQWtcoo6xfVO8dsTBXQqoIrErIXGsDmnfq9ENpGcXddLI4XlhHLZlGAFKYNAy6aeJawXU
AyPYWT9yt7+N+JfgjZpPqh69E/tpvItkgwczUsdlvZmFYz9QtqAVKSNsGKNn7Dx8gycH4s6pNYtp
uy7J0qn5t7J/5YQ2nq0RC0wGL8FdcQcMgWff0twPjmZVPwvCYED1UyPLOrIPgicvce9KmHvhZyEw
2QwRzgsuBdsDBGjWyLIpPmpiuNAJyTCPwO/8BdM0nwJSBjrut9Nsydd6Re3SM07eSen3V1kU712G
HRf1FqENnQ+FP8gvZBkB3q9IqXYcmV7rqHz9zxRgATg72W08RvNfWDYDMCDPRorpzPFo1d5JOf+F
QreJ5fXBrrakDezW3LaSpiRMBXuv4FWsklpcsM6CnWXTigRvJgB0b4Y8MTk6GabhtUvzAZiwME51
SF4zGuN856rssZ2RhxvM8xgKI65vdTCeB2804ywg5o3IRUAT8mWxm824ZgKYVYpbrYVeXxNy8Eiq
GBjraYZ+7VyrNhuvlrEKqFQjl5hS6wOUM+MYEDyx1I9e6MyviMVUDnqoEVZ71uzqN9LNmkNUuLfy
3hxk9li/VHUlsEmxK3Nc0oqNIGda1RnrThbkDjgAWOG62OR9RYt6+WycMcL/OsIxW03nGizVIV3V
5zRJeV1l89WVHqh7F8k4c52HqrPnh7HDjGHzt1Nma77JEt9Ime/gpegXFys6SU1zTUGFZ7knZ76E
LMGhESCjFQsPksWZFkyLgnNMkURBPF5zHquSfhomus1ZWvpiz96bCW7QGUkK5DteA/ZsC5C0Byq0
cCq/0yxfbjqTVYxMK4PLYfEztg0QFi0mBuLyjumdPl9ZeKsxUh5LYE1EF7jvNfdAnIIJAwob7lzh
Fs+YiDimfA+taa/wuPK+JDaEnJNs0oWXkG5SpoDeHKscj1p7CziN4C1nFBbDNSGe1M9INllJ4OYF
q86tN/0eXaJECl1gf+gn92qMBaQrLbNdFtVD4vjuvMfShAjo7h8bSLneMzvAUTpM9j4POCMMbZ1G
Rw/7uoJ0mhmCqCcIyv/7lJjTJl2JMDD9KpnW+rVf2+pbeDeCr54sr5purdXT5UoILr125XHF0LJn
cgpqpeUpkZLAIrJzEcfBpAsWMgcKHxxpnnoxZ9JDVcgR4mAOgzxtziigvbix7vTayv7rSftzmJig
y8VvP0rgQ+CPqNXEeIqQnWWeUDvA+00c6Om6oKhMBlU867aeSYm1XpXN2tFomuvi63+9LoHYAdnb
WjykpIgVF1YncPct0NYmBw+JrMCIOqAw0G3zLZJ5wug2VQpKucYuDI1EAEXX7x1x6qcxOttGjd1G
ht8yVC+BEjz85rcYSHQ3m/GUgmpJOBaPU2m5u77jiZmJdDloggp12A3kuZgdWbMAlIbG//ZJQ0j8
kFuBsDhnP5KHAX7K3rWRdgAeO+d12I4WgGp1MEf3IZt+OlLsDpE9IdoDzaKjD0tBbqPg3eNLejLc
edi0dn6QjuWdi+XWBzO2QUylZ+ZPb1NetUk9WL+GkIjFPl0JLdEMxm2o/2lPGrnjO49jYR6W0iHl
q42ebTVAoRvJGlydA16dlrB7NWyrzgzPCwQq+udifPFJMtl5FVEYVl98li6PK0wCrFR2vW3wRpA9
Esx35h9Tg/KtMO81uQ2wL5QQASbtHMp5gjAVQQlAAnEoqbBP6uTVTEPoqUVcC5uEHNEgzF7ChRQz
mBD29B6No5O0TbORHEH96n0Pg0XoX00gisK9x0kLbJlXCvwSyLPsO1iW30QTmTGGkbMBEwwu0mru
0vapB4e/DXOVP7mdBJwJFyuCa7yx/A74ejsQG7/Y40UYiqxK5waGOLg6YQZ/2QrxPpkF+EQ6FwHk
507hHDjMuF/ZSNibSdKLpIwaScUlkFRbQALaTjgv9aDYakmkFHoUyAoy80A/6nwbLkCNqI3abWX4
mFQsZO3uHBkXu2MxOVMaezKsYwG642zrgYpqWRX/qb4U/mImjOth9xDOmdiqwTceGDjcUuqGPqrI
c+OwQde4JoMnjq42mWLakHGcHHoJKLV70w6Ei1WMObbey2gY29UihSfNlh8V6P4weesY280iYrvO
9R4Gco5bMkeaH3ItM5aE9rkGj2kEA8NsOXKxSspz0Tv43gPmhql9T5XDX9X8TjNf0+hXKlkX71Eg
YSbG8FIa2r51doNY1dG8oh5N2JBnJMiitkjY+/0tW0IUbH5ctzycnxjaiceckc6r1UBEzpY33YRd
kg4ZmISpyyBarlBGjBFshI4e7Sn0Dh6jlM3QFYQpQONK879jIEcw5a37krP4TQJ0sYtXlTEvx/zU
fsy1v77Y/sxWbDuge3wROvg3M8k44myOh2atNjZ5QczzhioeaouSpx3tYy8MeoyqPFGnYPfUjn80
vHJb31mfPZoe5C3WC7bcMuFCxB1KguRGVst8VdDLDpH2jS0xAJ+GsopYlU2656BRXfW8pmSWiBV+
NUBrhJr5ruH+TKCGP86tnjZmgHHf4DRFz+uNyZi10N9WJiTW/EPvuDer9rubxuXBodTLgiplTkLy
RbAAcKmLPmGWth7RdwDzA/WNZCol30g9gWw4zQ00Z7fz/TiAerBYzyu04201QCRRm1zYB4nZYJP3
6XAsPfsrb3sGdk6J5rh9HohHRpbucrgu/rytcqQpPOR6NYaNLBzSK53mxdPdxSKxiBKpqtgXZw7u
PxPWtVOcPTzw0wyBo5PlnnudZC1/fDEbuKEou0Gar764VqyDpU2FU+uG+YeHSyHvs3vEM5XWuxv5
+kjwO7MYu49NnwGysU7HdbB/y7ICWLn2yUIe0taZldzjEeajBeGhnxoyMIr0N4/IIaMs4eAt99Ke
rG0RuKCBMuTl2IM75jPukyv9/KzncDgWa7Sfp9k+ZIKAF6l0Im0/njNmv9iesZaZKD3NwnpCgYM1
g+hbF2CtzIPPSXCvMlCORdekJxTwb3ZksqgEd8AU3uHCsof7tXowoQySmS3fxfQwokROUj/4p0X2
0a0lY4TBY0h8LAQNG3ZXSG5dhLdARPDgnaFMoGi6Dh2hOwY7HyRrvKwY3bHzIOmZ+T3mDV4x95vs
Yu+QZ/SBhT/uWk3KSyj9mNhEwkqQ2cVOy7+Jcot0orBOtJ+Zz5PlHBfjyXW8+RCyP9Zd+UuNRED2
hEt0TYPADtEE6to78TXIsbf2bLmLUjlbxw4+sf78ScMUKZJhprExAk8YRQp6WxBUPRAZ1ClICVVU
nJ0GWJ6Tda/V6NcHSoKfuibvbHK8fqeL8AE5xE+fdcjXzZSNu/uDLsAdnivuU9MpmL7Z0d8hA6QA
LA1iZfhrAaLBkC7bzJyFy9gFj8SC/paaFHuWRrtMgQ+wFHBio6HVUVNzSa164lPVAc0X87YW6RMQ
jcAdCaLPJKFCaXtf6d+BfRmroqVjVMp8TL0r1VvkmKUcNbWdZKSK7ycTV1xNijMqmfBQTcMNll4q
giamSKTdZZw6OGWVzB7Tt7pdUYgAuw2Ymuf9CISIKWfr/54cR2180K/Uz8RQBeLOGoyeNdGhQNXs
WJbdiRKU3W1t+XH0KgsoyXQkyiz6nRlF1ymbtlC7ksX1SaRS9bUr0AkaK6ENejpWqpQ8Gd5f8Dj0
Qh5+tEGofTG5E8GBfClZOmXFe28Cxet5cQ+ZwdSrq+W+LH4bzLUXy6vPQVc+IcFHTBm5SNdH9w+/
/6tar8XiVnEGvQnVh7vxB7nu0jT4Rdf7rml4lc+T1s2DiEl7gz40UnAoXojmwR54KsagIgUqIt6M
IIPtZOBZT6Ea8c2g5pWSef1qacir0sdwxOcn4cbf2s4vNcC68oPPNEMyh7ReI98AaEVhfNBwSEEN
MbC0ZrtDVGkzsazmgyFMUAlssjadvzKlsDnRWid6q3r7X0S6SBSkB7ZpFBe94IrBOO9qa9/Bm2bd
kcFTdJorXNrxMNa3sQT3RIwKWJhCwxutiVTKILsAsyxPZMg+m4GXmKYgb3cxK/pGDPsdccl8hBoO
IoIif4SBJRsmmfMkDiXD+c0IAXaLVxpJUzMeUjfgQyhv59RbY/Wws0SkHEbIiLiN2R4UoGAcktc9
i8J64K++8iQM7CBFFzyvBg1dqnk8p0HT35a3eobXXZY/NuPOfuowgA8Tvoj7x+mI4msf22a8qcn+
13jlT9TcVa5+mRRgFjeFN/zxwLMaYx7wANHhBIb7RamcnUPlkFOwdttRpqSghvwtSqxA1WK8Regr
dPqjl/aXxxKDsMgfAtRg5q5kInYNxYjLIhZ4IgoOQWBzm7KFdCJ6Z88Yum3RPUFyBktU9S9rSl7N
GhS4u91nq+RXNOczvnMmoyMhkRCtjffRj14j2KWu4EcAngW1DePNpfQJjc+yL9Ynt7CIDtAjqufA
BKHeKcs7YBq4io5MhlUxB6y7PtGKb+8Y0QutMz3usny7Ur7JKfrIp/unFMWrvxThJi8WRLbBec6I
Q7GxwXiz+wSIHc5xW+56rz7VGXGBZEptXVwNvJeYkfJCxePQTBQWekdFN127eU+wNck5oh+RvkRJ
ED7YRvTK2vsw1w8uGNEe+RAgRLEpjGzauNE9oHxa3iqjeAYb99Ab6pPcumGbkRCUEU8GBaFDuOI6
N0KexEF2TIN0pPBVM3jxM3kZdVtec1OcI5eiIpT9FazSbCjj2hmqffDmtnwQ53LhnfbC5QM5TLsr
y4arscgsnEyRdfUDMoN6gp38Y810BFF3tp6LDNdNHVZ/RZhPT7zy3+jOGXD47k/rW49pG7mHZqlh
VRMteNKDR28TNiSxw2YaZjhDEOS8X7n4gQ2WQ40SK42yE2svl8cAhOpJmt4Pi50PZSsnYUcsPuqJ
Iy9C31s0FIuidOHRUSlswzI1zlpHr0JQzyHCASOSlkRQoBfbNZbKTutMU7/29iZw6d8dFgGVdhgp
j1V4MJAAWSZdvRunBIXGoMfCZBSefSVPYGf4RbAdwvTqFHkYs0zDFetBQ+oYu+XWJK9Sh0cdMh+v
f0YLyRhbLP96LUu7ifuld/HKAhFXnv7Lz0E8IkAYtkPjrWembNNWDJ4Xh8BHd0xGGKUopw53eTqh
cFhUdAwo85W6P25gDFTN4j1wJDnTDZGGQyqqfc2PbFu5+jhk6i+GssRo7d+TdU9TJRWyS49TnV7N
fwqUkwWbO6hIiSW+5LOYQV+n79DDEpb4sUXGz9adYN/UWBj7bkGwR05jO+izp9jHwW44kef4R6+5
Zqr1K5wNSEroA8si2HWT/TCsDEmdyfzjV9EKz62DKgdduiquheG/GZKNuETmuKkDdklQyi61kf3z
e3k1I7ZoAxI+rVlxTw6g8oL8OvbPXE/q1GBYPWeW/87h4LBnZm0VtddiDTGoUJvvyA0g609nJ8J+
/0XOm7HCTZkrcxumzf1TXsk9iyrvyhjpY42axK3LnbsKRU3QxqVVRhs/uNVdKhPDM+/z9wphXcgd
pZgFuiyIjCUOxxf9O4pYlK2WQ30aCf7u0TQeBAtqtC/FuRe5jEHpkaKZYwLvJ+PVJTTyMIoJfneY
nbTdf9KUEyCQht2xsMQlnwZEfVT2R/QO9rM59Idy9covQCvcDP+WgAFYnbvWS6gNdSgAXu512VU0
JMSb5mQWXFREmhA0xDm+xwpJIcbbkLKlLdX8ohgOXlbD/WWZnCQlS6WdpvfYIvQvL4QxLKjo/CBx
PLjiketgA0htdnZ9/+D4RDpanVskvtWpeGK1t6kisb7aqfvlIizAuUa1BrXF4UzFrrEwEduJrjo1
bmFc3elkjBT1PF/noV1xPDiZfQ6sdR+0XXBIS5E/k+lESF8uEt427vnIaraWWaY3FyxYxJZy8CCm
e8p9R/86nct+6JKiBMED+h/iB2FH2lnshxR05daupZdU5T2EFg4t+3Mf/R7zEGFPh8bN9VedSqSM
/pSiByWbapobQgXDZSaUqeU0hx6/770WvU0609nov6IwnAfAuDvz/v4yUWGrQefHQo3had3nVpIP
wCbkCuUr6p1xK6ypTCwGSKSPraRQVZm9w2RAQNN9qF3X3t7squtAWJe9TPqhjLrhCT7QXZjA5rjD
AtqOtX8IAhBhUUQFQowcKav0ItW8DexyuHjsoQYRGmQeqC9EiGTFF+E2UtCnsv6tUZ8rb2rIhFqw
h35oTSLcK4a83j2KuYmOblnLLxGk3b4DUE13lk+vbY3wRjsxdMC31vS+1zRc6J7Kd2BRwHQcclqZ
yXu71lTDnuuY93Huqsf2TosemGAjefXF2cUcs01Xe0w6WEYkMXjUBK2XPZRudG5LMRzWqez36doX
DE/tZUPZNb1OWXDJ/enHIN3gzhFGyzm70an0cOayXQSNh1aVThQcys5JuVwF9T3qSmbJQ8BtYixk
iA7IIki4ZuXdztu0qrNXLizxPC79bsWg+jqvyTREP0Ze1wlaZpg7/uwewcawFFnCcdc3rvGBeupR
6fbummXb6XR24gyL2te9XKD0YRcK12DvB36TMI3uSb1aFrrdftmaBlV1GfUvbTdatJI02mTAflXQ
TTejIlex7eMet8ex0pWL8nGtD4ZlPjVYlq59CrK8FFG06xbj0VFV9mZEqNV8jMBKd86zbfYPC49j
4rPQ29omY66F0L0EfH11Eq53VgUGlZJTcmMOs3/0aXnv7s4+ksY5DFLvSCLCrVtwz896PLqmbI7F
6Ct2O26VtBYsC5Zi78EM/FlNdfcYoSE1raB7l+0zA+IHk2RP1kQXNHDr76JkLx6l+iigtRKTODLD
VnQAqdsYVCzFR+mvzMeRz7BDZrnDe5xMpDHcLL+kBs4QwxmkIYzePb+Nhdy9eJdnUcOmZwxJ4nZ9
tAy69pV/XQDG5q7xRedfKr/BqU+zcUMc/Zp50bifYHJq7wqIn1Wye9UevH8TjRn7zebgiLrG78t6
tL6v9QcfaVGef45LnT72xb3x6uyN8lSZgNWlXextOJkirbZDtmhkrz4/157sTVUQvm3QyRLykh4K
pzM3gVXWx5x0LZexGd/D9S/EBsZODvsxEMxR8oa9X5DR8PrwEdqAMF/h8Ly4vXuwxD08a6kfwhng
jO6X6nEw+t3iEtzG2+VsZYMEwtPIFQZ7OQ6y9g7FkI8PKnXfCo03thCntV0l0CUO/xBvpulMj7pZ
mkueVz9QDJpdb/pnNmpm3GUhE/lS6PN/X8iFf+lcbhaFTIHbHEXjZzqN2YkVTsZ4Nz1SnGfPXbP+
dbzgYBZt/ivvm4+xKcLL2i0XrEvFBVPKVyBl+jkszP7czDpmK6vLbC38JA+QlnCJ+dtgIINkCKNX
htAijuQq9nqliPQkrXahhXwIaf4ejXo6WyXbCdFOj0Ub/qm0L55r/0uMA9CUfKaxhAx+0jnjHGET
xsnl/DSO4cUHtnfszf5RrAx9MUAhfVHlToZTuiNlt9ANDIOQdTAZHumxXId8F81mmQCBY+OE0IZZ
XEfMIDs50PD3kA7nDeqa4Wc9R1dvPvZ1/YaVYz2ttnrtfWIyxTCqS2R+hOyrCJXjCXIZlwHDpy5G
YRl+NNxUO0f4W9L09JOdk9IW/JF9v76ky2Bu6xWKhM8hwgYP1iYDoXNY+g+e7LKDjrxdRrLYI5Ax
yBH3f2pb23ywG5YCXvXAGntilTYGsTPUCcK2YEuQwnBasqnZcbZ05MSQxxIYeriwDFt3uQwHclKJ
vLQn4ezyEqQKTd767JydKYzLqMrf/vvS+kgI8jlJ58m56vXTwLf2C0lkf6hneB/aCr0Nmq8o1lEV
PNujbcUYBSkg7n90mlJf/DT/YV0TW6g6vsZ5ZkBQQiLkamvJViD20/bli4UWYms1nNi4/Ekw6KIT
U8v2pcjX11qG3QsaeaIqvPkVhWu7961mBDmrmkcxdP+sdN9wQcN71WtSm4j5Sj5xR4brKU+D5vB3
Zd/84nt1dV0L52skrHCPQId9g3cYOEov2OjyawH4ZzcHxROKK4idRHfWZsMiyfTGx6iXj2nIry/X
7XjTmFSl7P2DtdlFjplDyw9QJiGy3/lw/E5tjsojCGVKLDLvhWafvKndXm6LsSVBkNdxm9bWeEJB
mj4aOttYC9uL8cUNUnXJQ8geAZmbl7EkPbEX8k+HMxVoo2/saw3YwAlOTsB1BgMkjR1/dW7tMh2F
Kf+kmfnlNncIMVEDsZXLjg08M5B6EknpBwEiuTbY58RloDPOtjMzEy7e4SOzG3npQgnBm4aV+VuW
9CR3c0wxK+nNd6clv5W4oRAYBIMgS6KcrDLXQrkIu5ikir1kDDCq1d86A9OrvFFfy5Kx3UV6uyVO
hBrAH4Nzgzjq6NcOUElR7IzBu2Pk3D9rruyrMvSy+ai2q+lbcSvEcNbTuKlCpJw5rTYTeSdQ5aWf
zHtwKHdw0DPV7ZYC51PhnhXH40UNJhmGgtN6JK7BGKKP/wKZM2fZqnXR5/U5cLDky7kjhVF35Djr
MhlSDx1ibc0EWFrfThvOR0dxaaAzuRj+8FQsbM2rkNU/qky2VizDMJg11mOOQNYc/JcuBYDQTnqJ
hTY/stRfjmT6/Dj3QmUxR764yI1INQPY4g+MmvCFEW9VYp+J2l02dCS/9FFiOcpMWF5ojEiNBckv
yI7KN7w4SG1yeDyj3QnyaTeGW3Oq6OY4MKsVYdC92GGGjrGbDsVMM2RPXnV1f4XTCC2mz9r9SGsO
J/n/vmSR0cbMIRzQK7/aubJvTALaE0cq6NthHB6y/myxXzgVtv0h9IPjUQRkEujqxH+i3DauFhAr
o/ITBGJB0vXREjPo2vvjMoPYx8yT+7V3lPeHxkzT8l1m8yeSw2Ori4H6JWjYLxdM8WAZ9qlXJ9hE
sG9b4UU41XEUgKjkVKlYsWg6571L6VIv6DMwoyd9R0U7Kyt8kHpZED25akcdDxg2XJxtRnCcT0+5
GzKj42m7o1PULrhNADJf2rXjtmyLv55KmXcs47m7SzBGbdybHsVAQ465xvejGQazSDlJY2QdQOKS
2C4TiZaBR8x3EIJzXTrLYk+yRnkS0WdTUvkSlvjynQHyPhGaMp8kr8bpvz/+90+ePf/SKgzj//+f
ujH72y4KWVTjTycC5p788VeG8Om4QruLnU4elDEyblinxIHsdEFTUcR+VgiEVGNSTlbw7HVBkqqy
faxzjHH+5DYvurLp+D1UeYW3Z2i8Uj9ae79kUlGbF5IVBDUmSJaoTA/YCNxtOuIlkMFnkLIPYHF5
aTA2nrxigq+Prt4kIwAjPaImBpmcaiWD3Nwzt71sX+s2DDmLZX0sdfcHaUSPVNkSjwZPuDBL8LkT
Yg+ZFjzJgE8hohKbGyyhvTdnDxUWju7jbFtp3KrMgdfjdrcyr8RtlP2/IMs+SssYEt+bGwrEInhy
xPfk3C0FivKDM4Pin2zlVYh3x7oXdF5R8PsgynugipFoSw3/ulLrnYcys+8jmIhoe/0Yqsl8MkgR
eipYaFwWxQyZbLouwpnhcjcljIbFZtXFN0AvgDir8wmEau/qbL0y600akyg8ZWZoE/gefdAfI24Z
mllQtFJ1Xlyh9HgOiylLzLQm5O1euZVNn+4ISbyGw1x/6MZEggIFzRmchM2uQzhZw3mb+t7D6HHE
DmLdsqiLJzTFqNVWeeoXQwD1Co9ZSmSBRjB8q3r1yo9vJB7Zcc+6q0NOIJS+2fphek3zqw7N8tik
LRWWITgCzPal9+ZrQF+9VcIcLuswtu+Cld3YEtvk2qx31sE0mTraNrVSnj2NbOs5RQgmZMf/w5gF
6keEDj2zOGB1ZjUPRjusiY3Ra+7TGhV9/RIGRA2VYXScw7x+BqRjvSHIO9kFu7Zoqok6wKnRL+tr
lzXfZQPrhFqmiiM1vANM/b32qbOlvjuTAQQmrnKW2z3AI87bv+ZIJv0YVtlhtlxEKDjhbxbj5IIB
5YXZsz6g0eeAn30uhfRpmKM/wI+K56j/Lkb0K5prKul741kuX7kyBaJzvz8E0cMgUVYHkgVwOoXG
NrKj8YPRmbdjhdnHZap/L09Gj4zxHjswsSk+8lsEOeqFX7PPKpbh6zYIsvrBj+xPtDSQ+1/6YsKw
6Gh/WyvE7MuUXgQGxc3E/78LX/dJVjQlAHhQS6Nkmpv+HiTvK1RPBeAkY32YlFjZXRtfwgG16QF7
2vV9Zjx5oa4TyxLGlbCxirupgD6Kdnzn+Q22fRqIjbtaFGdtMSZGk4snFw1EYxkWFxe/2V7zrLVU
H4dl9nLsMepVTqv/7DHjPjKB7pBuS39btO1vupkDI9h2Q8TUzvT75SFjbzCbWj+iWiW8rArVzjGq
/BasRRZjuir37A8a7a4fjK3Zv7uM5qYiNZGgTVWMp9UC+ldfM2OWzNbYvkEVZo0qsBJWKiL/IawC
uqjA/4Mq7GB6qGS0lDcIESQb2L/wuQaJuYZkIDrudYg6ZPFsJh4nLqBs4QLq5d0fHFL2dihfm5Vo
D6r4f7UfrC954a2Qb/ppP7ZjeSg5X7kE+Q620kz4jXzrLDRYC6mXR88jsjmfyisS5wqAAxGDbtfy
g+g5QbWR/c0NO4DgAJWL7nPL4dEReo5NbM6WX/1iZ7fVcYu9FDzN//0xXECVYrztsECnbB/4aW+Q
fo6MJ8LopkNA/bX7SAyoEAVek5sMwub83x8CplGXYLynfJjMJTwPM9fiWsDNlrXeGTNrapQZKOsZ
MLs7K6W65q5gftpYtNs2USIMW9ER2hASGUtv7FKH51kY83W8f8m9DAt1QzoHUigSrTq9t7XN2mY9
YjexbsoL9Est3rmhl+1aTsGeS6p6tViUH4usaLb07OKCFf6fYFcDeBe6WTu+TEYW3lCoKgPdguNO
XEJN37/kpblc/am9lV7UXpxR/O4aVGiMr4Yc8YOdseCdwWhPNuMU3yMhoEwJrUNQGzXiuyx1fy7K
OJ1B6jsWBbK+i6K6KfobDCVTgwyiFzoWRDDOjSwpOPf8zmNrjs7mxPJGzCWcz4b5Fx70F8MYaWoJ
TlXC/2eFkjlc8zt3QlDWsp0TNxCHAbci1UFrH9GDdnUZ0D+jtV98kCgl3Kada1nTiTNgpQ2KmoOR
Y9GbnZf7kQYb3tr20+BfohS1UiCIMIrW5Zfb/c4K/gNlFMOrSPMxLkLC2lAFc60aOriNOVopOJzn
EJbIKqMTiYHowMGJxKIXLPq8nmIP60Tc+o65lZOZJUuqQ+RuxJASp3HpcmQ04MCr/RpZHSIjVZ/G
VNwMJzyPi8YVUXMptWBraKO8eueWxkfqhHdJMEjJiAn0Jgf/TEvWhJ8lTd92MTnA+GHRUndMmtAj
0FD8dpAWfRjO1NK+fqGl795NaPBQuOd9KJvwSZq8tobL0/0/vJ1Jb9zMmqX/SqH3LHAeFl2LTDLn
TKVGW9oQkmWTwTFIBsdf3w9d96JuNwoN9KY3gvT5syVlksGI857zHHse7NegmO6T7/ZbbfTRp5zU
uTu2GXKGL59y/5dWecGzb4HUSdxxOv/9slwolx1ybIyukE0o1sMguw353Lq7hecrcYikwp1vvbQD
B7A2YfyYuum1EW3wko9ufzIYRvJMnq7agvM9laR1ihISfTVQv+Ey78IxplX3KWqrNv5WA7vGJhPO
JVnGL3AE/pYsycmoLQO0NRPUQt3bLkhe445Hs/K3uBSs05APCiaLZ4bOknWXZui9G1buYYtzwb8r
ZMaN1cidp6ru2Qe2HheJRtqCTXXCjG6XkKxhXNmqUCsYOak844cqbEm/AwGHJoD3X3TLF5J/gow1
H3pHMDYR/bGwOdAUHj9TP58Z++7hdrU3AD8Xzxbjs8Qos5ED/rHcIOSyWiTRkhw8n0tzMCd8XaZF
H61c9cRejjaZFMe+dD3k+rH37m6pOgQYf9nZi/drohQ9NmPvbESOnNpbN/Y9cf/5Z+kV834UHAlQ
zBzKMNjopN61cIzXOnHA0yfYrjM0pbZhAmmhdvWLbjxSS+jSEmBlR9yKC0M1vOQKn5AOV6ca588u
9cytWZrdtvI5COvAmlqTcviyWIrnZeCUI7zmRTGpt1k29mnDMbuzBcZ8vXtytPbEExunjZU9K1Pn
oI+/lCx/Di2fO566oTL0hgqDUcIUr/atYZf3PhHRxnV2RRzvY79/KOpa7TthPYmGMwa7oi+nUQw7
gqQi3V+8m6pkF+uh6gWDRgYsO5hz/qc0svbqDfUSKQncqIxzBZfcZvlYx3VLRpQ0ebWSki7qWH/S
HVNgQC5e8WDhIcSNiy21PmhZE7/4Rb/vZs3exWXxW4cej0+T/uWyYYzDRmWTTeuYIhcCS/AwrOH+
ZmvjaWJkeoj7oQtTMrVbIs09Lznt2nOxhCI3zcv04RvaxFIAUKTrhyFSGg3Ltgw2XOP6hu6mTZC4
BQ3L46vFC/tAUWt2TH3jQ8b0G+quYgYnsrBPsp9x5Tu7gLdJZJw9OFcwIMFY/ICrUwv7XOMtX4gv
OUZIQMd+7TSLvHOXHpnfqS0e4hVeOfYXtvWhOQz1Rzzylq6tGUtTJhQFPgi3r7eVayaE4bpNT+Lr
Ogaq2CjSChR36KTrZL0PfK87Ye8ADJpR2OgIOtRj91OUenVVAzcvW6QDm0t/mwRx9uWzUGclOH4o
0tT5YjIN5wowyEzS5q1IoWQQ59A/JmN6yYx1DtqxU8uqVh2IvP2M+3tt9strP5d/6kJwCSLu7jHD
YqF3gnvWlwj7GdY7v6dmw3P8iMzsjkbhmMoT/1HLwbgqgYW4YvBy95H4skrzD32Oyjrk5d73pieX
gdDGGIxXHsaMKiFliKHXeTeVti0mNPRh6ikKq8f5YJbThSQ41gJ3oVNyJIlbgEzhhCrp2uAQZSzz
Wl06HZRJ0bZMnDenby+6wSNYb4snhUbFrTiYG3fgPtW15O62TrOziKeUFBttcYu/T8powiErWDSq
DIIK/Us0sRVjwTxkVXFJGJ04npsXT/MX8g3c54nQHOCSdETGgkNT2ZxMTVIRrlz6puCHbYeYezTw
6K8fhVzOU1clGNQquqocbYeC/FZ4yVORDPmnO/zpVWr+qBwPv1RubVxjWlUEjR4uK5eRFczDjvEU
39nLb67A/OXp1nRycbcThv4wi7J9dzQbl4TuJlcT8+tGq5gmVllGaKOyEe84pD1ajII4ZU/Zhi5r
eUgIgu+qshf4gXu5FZZatpyAVezl11iWa1LyJcAlcqgtNhWVjjhZKXxXjmCk6HOewvG4N9VzO2ZU
QAgvQNEY76aljFtBb3HWmBWb76B8YUu5KxtDHJw+o8jKTrHhll17tGV5zRZRfiNDfVbZ9Do2GUoX
dJeLXWCHL2ltbjKPJJoickkt3oZnT7VB90ZS9hEWHVfT952fxHTpdc+z9NEPqJWGPNpu88yOQ5sh
oqn0Kzz1TzVYb8lkl2HP9HTsLrn1YBvyKxNmwKiL6ZHutYgDZDJecuGhR+IRT7W83gVpAbMYLP3N
HYzdACPnil26QFE29AFVx8BXSzRqvMeFimroK0TaH+l38M5sLOxtybMSTzSuNNNfXrLU8Z8aDI2W
nePjT+RDsx4DSZW+Y7/yWJrZh5UzXmwxVsnFtrBsUWYtw7KRLGpe1+4CQC+2SH/8/bnc1EpCChMw
OidddyA0lgO9NQ/Yod19LDj2VX6Fj1YjpE4VhxOHUAgErDaVnMZEstNxptdJBZdWN59MhfMtl+RF
6g6+EXF1SZgfX7/+3axxWrW4cmNPjTrGdn+upGHsaQ+GCgry2xyoVXfs/p5MIrv+/UBEPQ6n3uue
zXPdGO3aYFHs+1bj3q9i9VjPphaS14G2K8jSjMac0lwNtWEZ7Ovs+1wBhqXdaHX+pQ9yPute+ZxR
mEXWpjx5NtfDhK4ZASIPp1zUeGCnajMo37yWQZHjzRIX8irGg8uFdJ2t4FmPzz1JglPJL++hzJUx
8CStnczHgV2eWVCJxaYILxX2eI/0ZjgVxsJEXTO3DPSIrowDE0xshNt4WpjS2E4X5iMt4s7coOxT
k9gb5bIzXBdMFFwe6Y6v7mJrTCkZCjlMja+E3nddwk6/kc/aJMqnGov4awp2CddaVAdlw5rq11fk
9cjLUlDqlPAQSeB2Xbv1mLcXHOLslm4l3I+OQS1IjinXaXAxLeoVQkeP2sFxOlfBdIBXw3qAbzJW
t6mq+vc6r1kzqvyeTnO9M7Sge+M/OHYFW6OofrbsbuD2lDM6dJ8etNZmQrWOQIac8KdR1PZj5zFG
6prMiGoxpzstTdnet7HJGADbQ5NrOxPn1sFUDRuTJotsI50vMi6yQzP79zKzpnPpETSasvXwAE5i
x4J4YbtjsAtO+4Nlt79l0yHerTa4dF5lYVLVh0EBINJJjNTzwfdd85I09xhc695ihxum4BHMuErO
a8CNHsv8PAw/7KnILr4MvrSmTa6E40ipuho7h3m1Nep1GqHBp4heMx7vUu4XLuHHBlsf/pfUOHSW
E5Zr8P/vh3lGY6uYhh9rsLI7hE32I5lPJ1kBjhMGIRyrXIVUaKPpM/jf2tV9qTH3ypx0kF/D24jL
pDxnxfKi6Q3DhbheQmma5JLK4JEKbYs5Es60ufG8Z9J2v0bkz82oTd1jNpV8gDhBEnJ80b1fi1VO
j1Ntb3OnsE9Ssrnx3IKwouzsXaBaf28oChAJ6lAdUWZvtaV9VwkTNT2nkUcjvprHa2dRvaSXxq3M
aCjUy1xrxjmQuHLzOF7erQFWgZM3PGva8ck2uYtxv+L/i5xAJN+m23HS1DODhTTj35sweWN2d2nE
wUwEwuYzzpb4uYgxmGdqz1TUPjI5e+9bLvFaBPZbnLdONLCvoJ5GERVN5bNg8Swr4AOQKc8WWfpg
yp0teULrptu/A9uRz2mQ/XAshLx0wPoDYMEqbuDYvkqoHVnyo4WfsEJj3M0i8iyEVlC9kHBzuRaB
55W+fNQaeZntWJ1BNWwtb+FhFJS0swMsZVCR6ZuF5u0tC+8Q6mXmHZacptx5sSOHIoVdt9D4FWel
t1fVutTiEiJNxlYzVr18TqgpStRXYCmHVQQuX0tXPcE/+W321U/ffetws+60Wn411bjAR3V5pPIc
G2mYzgzZnRLuwEMZn50+DX53lffKpKHeYwER2D8CnUpz+540PQiKIniAh0aiT3ff1axXBy/3UvIX
2rDRhtE99y4Grqx5WCvEk8BCtfRU5JCt34l2LfRycI8zDcuO3jKTEvQNxjW0alVWglOjHT8btydZ
UGhknegYXUx1QZe8OX5cXypCcB0543Aeg+dMy0NSSeiwA42e8RRhmY8PickrznSc+zHlFZiTPflH
l427lDRBND4+lALvfzzjvbEZdHQKzkpVWwQdhtSBsJo95zYsC1ISZUyprSyTh3xqiF+3og/N3B5o
RWsebanTLs/+il83f9cLjQlxXL+kaMHHqRs40iZQY2U+X+G+rKkVXHu2qP2DibFxBpYmyqajFgcb
NHtXdSCBexiXNwlxfd3hKz99iDVGjeZsZ3urWTlng3NOs3hhm0KJwaSRFmBOqTZN6vzohPYr5vh9
Vl7kW+ZpUDoyg6S3Leh7EBdMb4okTk9J5+HcqTC0JplZH2eYFnBwUTY77iFf18Z94MxgbFVhsYz3
ADBa6kgyFxXdbm8EeqsLP9AxxmQzxgbQFMaiAzo5GNexfkuyAMKdea9GRinLCOu6ZPgGisGyNstc
kj/lnCtd+eG3msDBnoq9mKpTkFhEK5oebwspCgT/17+Yrf9vpOv1G/36F4T2P75x+Kk+/+MvFZsG
7fWL6C8m7LH/3c5Pv7u+UP+s0/5/+cN/+/33X6EI8/f//B+f36WoQtGpVvxS/4oNs0xUur+vwn/i
vtfv8I+/efss+ZsvVBgU/3b7/O7/m7/2D+Kp/u8WZDDPN4O18+Nfiafuv5sG/TUuOpf/DxDZP4mn
1r/bgR7oum4FAPB857+Ip1SSE0jnb+FhX4Gn4OT/+QL8AzP6f+sXN/5P7qhHVYYf8MHh25m6uVZq
/Atrr20sv3fpGoIJJO81xOe+sw/sYe5rJ7TtaJFtcuwr1c3DBydTzdlQXrKpG/21dFxIUBM4Brn/
l9fwv2Gh0tWxstxZN2hHX2vPQQDquuc6Aaw3H8Mcr8H//mNhutURa2URdebMXeisTrwMZGY7Gb9c
3+eZ1XmPXW08Nm4WDcKh9MWnmw27HWKshvPWr+Lvxsl8pswMqeP81CzGfG+SotrbAb6oNO9P9pyV
R7/8NjKdLKatvEsnmQ+NeFSOlajuZtbRzaglEKLjd454fCeHYYQ2Eo50LXOOMMl8WRbDGaYedtSt
2DI6slHYrpzzyWQM5EQNEp55F98AUWwmw3Lvtc3B1c2MD9wzwcEuxjLCYjaHKmT5C4iGu7zGxSiu
XaXeWwhxe2ACwzbP5yddou+pkSBP6QYUiTdDB+1snjgtdMOWJbkGAi6WJ4/T6jVrtIegO60jhxLh
PBgCsc1xdW9UOn1JSC9h4RrFLqDPhTRWt7HLXhHfiudb3r7lelrzpEu8ly5YyGZWozwrjV/ebTFs
j0ShRcyD1dLb+2jQA1M7TNKIGpJlPVHoWPvrxD0l1F+d/Fr/kHNwdrK8J16EGNw6IAsU3IPYK7Ad
xW1UpvSzZT3SIjg6sBbVofPMt6GgAc4noxqO9kvS0X+jo8nPgKtOTRlqsX3xbXz2pvA0jDufwFuM
PUr4Cf7BJrNofRt1byOs/EM3S/cuVXXV3N+GoM7I9u2P2F1bfrWKZ1Pqxyc3fwr6b7szL53wvyYT
wbDtKXxRfX9VORYlAvF0G1NxkRdYdbIax0nv5HfDyDHuBGKDzXii4v601IxhdWYGmwBDnsE/M2m8
8rUG5UYm2lXYsEoK1X4vrTe/+t4YRKB5KpG/1oD0Ot7ij9qLp1Av0D+nghmQt0zZc9LU7/Ys609r
6sXWoyuzDx4L3tBdMerF3vOGN93LvNtSUP+mwDEROsOP0RFF2KMLrFUqVb6x0qDZZ6sNNEt0DrPU
uaS1oT3IKnjFi5DtlYEYWDVU3xD3bXaisjgQWtOdbFhwcvCBY6UcSCAIjdAbKwEgqm5v46Leq674
0vo7v0By5iRAzo8HZd/1djQNqxBMPnI/4WYpzLi5+lkSh38vKPz0IkLZtERxaiu7fQQfloHcmMtw
HA3tTKTtqYnzQ9MENv3EJhseWqamvPvPP2Jh7fbNkJELZCE6pi4Q+LSJKsM69RwNKQNLcVbjuxbL
dNNWSNRip2/gOeONPgU4g1xXRtPotWd6sEbCOqPYTfgXbmLs4n2mJ79JxWdXr0dMmKzmhFTQba2e
ARWclG6T9dp48lzoaf6fIAWwi7+OxrXKoyWrvwatz8TKVSS+Eo+fUGt/lrlQO2+xXquU1cEVc3vU
i6oPU+FOwJa5UTl4TXGTPZNRbHfGQF1vlvaPy9B0j3abk4q2sh++kVavjEnGfW07SGVlcrJoqT1M
gn4lpa1Uusw94r6YPzzAVIQyj8CLuoitirUvKnUmJhFshsmtd9ZMaEPrYjacJ7dcgm2vM08HWs/t
NhV//DQfd2X8M8COffZwCCIKnKvgF0Xi/lbNjO05jcyolUtF58dwF/nyo1ilZWIKFbw+2W9zq4WQ
kdskuZYfi82ctEjsB9FyF3WCcWBi+xWWhc4Pddqi5pZz7+QZF6Hs9mj1LjiCxELOXyK7TZmk5dB/
lCgTDK3JjamrgavJFVuz16ibseRpGk1sjvqzVGN7TEaUWQdekT8/1LrTbfRaLpwo8b0we7zM+nWo
axyLJbdoOhiE5j0+ZOwSzXRN7pfytUkewXARJzTvZNL4l3RZ33NyPnrxxJBORSRfyWE6+ntOCQxB
65o6Iad2rmlPx3bSa9t2gUs1rYoBByfL7fMdTe44A5q83bYqbrcSnsOuecvGfti5YnpzFLm3saMU
/e9Dr4sJslHxE47Q4o4e0fGNwTF7i/2xi9y2NXBY1SGxNqxvDpq/Mh41+y1bjOOUkKFoEAm2cIa+
rC7FkaKDm2iCrW9A/Fldppw/P+ug48w/iHGfgNLv5+DBAnK4mxQrfrqAREh976dtum9EcZgOTBGw
7CGydHa4oE/uXSd/u4j675bEbGHkuzhB7A78kaN4z3mdNKu9gWSydxMmdE4ai600yVaUyj9rPjUI
QjPpRQ8ok497QgdcvEnUwqU69QgRG+nZQSRwal7y9QO2O0RWvMEe2zckr4HIQ+d7F9dJmSMQavEu
igem0q353FT+eJW4gBlgKC20wHNdBZvvS983ybhrk44YUymGyxDXDOzJMnrOi53Gv8Y8tY5OkdJk
qJqPeeim/eTa7b7lHhgDXV4cXorLQ+Zr8ozc0p5RQfCe/f2wfunGdXPecWYiH6T6hcFnydIa1bJl
xNxa1RmJqj5XdVxvM517w4b5xctcZP7JLzyxpzDzF3uIjqQiEOFuxQmrhkcRIgXiMAy9m1yxwwL+
sGJgTv5zVjtRvzfZW2kWF7ECi8tg/Azgpp1TcE9bfcUaQ5DYEmh51XtS5MKH4tOQ8JryOj4lSetH
WrfqWCsqeVihyWin0yVLPvGtuselHmhT8kEs/2UallCX3RW/PBjB7zjvXwf42ufYcRNUTD5LXD77
ry8x4S4bc9AIjayvz5wzeVosYe31VjwMXKOXaf3A77eEyfAhG3ggM9fLLebMEDkDpV6F29hnPSX2
Sl4m4dAJoLB3CDkH3nBBAQrdVFJAtuYbpkmJra7IeKnaw2tHU+t9giuQ19XBIifxZPfZmwbs7AQP
PtQIO2Git09THcDlSTvj7roDAdIEpB6oA3YXQXwUXXdk0J9ex8ImMu8oOyQ6n2hmfJX48q5xOV4X
p8/P7jp0EjM+icpIj36r3wL2rde894yrsnqcMkoDQz3QmtfOjrp3joBK0PCgLsGwrkDtGbK2CWG7
BD53HUs4YEpHYHOqFFDC9EpfuzyMnYESB8WI3P7gJ1jxwCZoaKbLSFq6HYEuAF6Yy8exMaKH0rEH
3On4Y/T2Z1eAimePmYSd4H922+S7XCniyCfjRq5kcWdljBucn3EGgZrhrnM6dpzuSiR3Vza53pTd
bmrH52xQ89kOAmhRoqgjMQWUqxtnf6WcxznuJKjnw8o/bwChYzEqr7z8tMuQ24qWNvjwtSU7GmmJ
dsXwgczFBsMPXXxA1o2Vtj6t3PVpJbAHqduEPGuhP0wDMfolpvvF2/SDNt06JpbAfNlsZ0EyRUVQ
xafe0vaaR4ncstLfXfuV5fs4rFR417NAVHSk6kyvRbbzvpNVLFtZ8iBNyKmxSmWVU3xw6bG9lNiG
VwY9HvhIR3GrVzr9BKa+Xnn11gC53gFhv6ws+5TH8NNQsA6J+c0Bdw9g1nwoAODzEOHZOztvCpBe
6CsI/nGW0l0POJ+WPX2vg9Jvu4ZH9ZjXJyfwN+RLdE4IQt9IA1dgRQr/thgbjOvggrQLkVOAV0Bd
AkZ8xMaRq7d5C8/SBPaff+Qm+8TRPrWTQ8Yb0cdV5xZlEGLpoW1/1hWuHzHV5UvgBqcRyH1oY4s6
cPkfy7WGoFgLCehA8qAAwfVbg0FEisK2nnBp1j4UEWOeD1UljtCDOGssgzj1PY+4lEtmYpf2OjBd
AAfKfhc2F/PC2tY+LDwL5JtN7qY3YPRM5EscXWyKI7An5S9KabbsuE4WP+kzNGgHFp6R7GDOyw+j
N6MG+87ZlYhgy+Az0DDjT2h/IF4S2o77Hj+yndIwMxiHqWliLJm+AZI3Ud+6vHUoK8xNGMyWU/m3
8SG4YzuCQqCBawHlbsNQIW2xGMLcNiYoCGdCnwIUkV31ro33AQi8zeg5GPIF/ibl76QuYJ/OgQdq
e1TkeLz2sfRxRsfJyeTwtlF5ATk6wZHKJ9Th1eajk5m3qjcxaaxfeRw+H02E4IaauLto/iDLDTcW
+SRdVJj5HZN/XFFbJDaNXYwpqHfCRTNl1gncXnzGRpcc/cQ7EgNObjKwu2sbHIqhD8IeUiL1EXl+
K/oBTi470rzn/3YqKCQFu10Ph/q+GFjnK0385Bj8wJ2qwkFUf8ZFpJskG1OWS7J/GiaTCvlM555a
lpgehVWxblXLjsGxjU0S/Bxsu7lbXvBK9VsSGa4mWc6YdRmQYdiGG340+Vg/9Nb0LnoTxyHvK2Rt
bJMPs2Z9awYiclZAeuKW5FqnL6S0dcpMjQfL6suolewKySpFna6Zp4UAGRhT7Cawmk+eRnu7Kyxt
k/c9fXVjoZ08thmn/GTY2Xqw9uOHymUC4aSzt11a0b1K62Tm+l4M5uOczuTASm9jSjcJybN2GzNv
2rNuQlQmoTi+mIxRLftT1S3gNc+L6kW0oIiRrofWIHzFktNL/F4WiMph6bNwNQbeWVxGpgTmM09p
9yeYHr/Ux/eeXeKhEtbMVdqYR/phJzAWuslAjL5CSdJyrCUajOJqj6vgJFKDfWpz7EQxHEagz5Et
CKLWSAmxjxW34z0iDIeTV07uWeIPZ798rUYz9JCXtlPGyQOkYHn2OJxgAyXqfDe63Lqv6L0j+At2
owzTLEkVHvvZ3eJY7qNe2vG2p/m5LsmxZobgiWDLE9446BTQd6O5St2fc3xN4sB/n0yXMzW8yZ1c
+SuGMOxjazTTNsjNJUQIVQdD809jVjR3ZBSCKeNkRPBnt1nve6HnNQ9dowkMrGI5adjl0IToFbO6
bm9AwN3gjCVKOHFMEAnHTbKI2Ah6ERDeZsGJMtwGh27mKBxU0yMJ9vawFBgLQcwCphrskzN7wI8c
3T2p8RO+DdyMALs+3RvwnrzyRdfy9iRb53dTyvGsMQ0TQ3txGCBtJt0BfOEMBg/txr5bQZEceFeI
gUzunkiKsSWc/CZAu+6V13/xpFzuusbmvyb4INviqyy07gg0Hn1o8j/jAD/WaknuKYzYYXiaH/S6
wtTlGQQF5btKvemk8lIccI0nG9HQ2DUhVYeL4b+adlIfyQPIB4fB2EPMcDTMiFtQ3V0dJJkscgtC
D127RBFqpHubpxhTDI+JpyID3Ue4xLnrhho2LQmeCo/LxScPuGFRyXlw6No+rTsE7XmgfmYePvQp
DcVK94qRPjZjDvNnTrpm6+MCGfKFp5XOGNutuxQ0CKeavKjwMyz1DSfTE1Hq6gXJTp4HG6ZnupoF
quKtppxsPTqV51sKmunFrTGEz3KMSrDXOIgAsLbkGn2bDcFEt969NPgdaOV8F76Ad6SP+4rxNg8r
TWbJPdPGC5Yp85DbLlEwTx9o+eGEibxtfTpl+lImKdYztjWBXY+v2Bq+GrwWOCDq3ZjT4AMWEoA/
2sJuSpDag9qBjZC60NId6R6NabGP6CNf3oyLg7TZ4xhr3qbSCDKWzcEO2Dxn7ezfINMg8fj9j4Xm
N6Z5P9uaUmpLDL8YTQJE48x0bwZ/Dhvfhr6rtcmWp2HyTqnLrybW+xepup826V6XzdFPK2HubIMl
O+aN+JINqZNisJJbXOn+rsin4TaBrs8LN4i8oWnhFHMlC/nZt+b02OX4WKeg2QoOWxTOBI9tJn1e
Va7enrlpSUzKnxq4mhJKrhWM7W1gbXkUuhaaiy5D7NvJ0ezqYjcJq3rIVmto4X2Qf2AcKdRyjhM6
OGmQC2u3KXZMvsnCtCAaTLUyTgEN7efiYDVt/BToN7Tt+dpTxu1J1Z6qxnn27cw+lVoQbEROAaGl
xpfF9N7mTjrMbvrs6gYTDkEwdt7iVTvYObT+zP3vaZrn+1IO10AEx5Sex9syyS0VAJQadrPNLH/5
pedqfuqdSBebtKq1N7Qygj8uEqffdr8Nu2i3VdoNR6ecRMh0zNv1djngycl+lW43sA0aSAd744XE
3LjTRAai2QRf6hRzwBzb8m4qoevA7Z6aND2XPSci06+bg/DIpBkldaRCQO0wTAvQe911jx7u90YI
+yRcztw/GFEf5sIhvufV0It61m/DOPag03xL3uKGPHjFQ45buulPsYkA18qD3rjjw7x+qJa+3+XI
PRw/ogDRMIyhBB8LV70Wyv5ue50YIH/dLvxi0ya6dshg4qOw/NECnvfMueVRAj3Cgf3dcnOGg9Od
1uZlE8gjXYWxJJsOr7cIC4vhKSyLxmIhbL2XOvCzPYAxd6jpKn/TfC85E9eJcCbNOFDiLypkzd1S
MpCNXL/FazVXR9ACKYcypuZFBiFHR3ustWQvbQ6tmLq2dW7wpMRagPNeWdhxYLO8uRnl8otpsxUk
w9fNmUAFZdON19OWQ7FdbLhWBX1hxtx/TLYJ3buSn9304GiwpIzCGyACuGd8b1RVBx3OTPrjg+4w
ydWGnN8DB+U2qS0qncZwnPwf2hikBFbAHtSlIrVC3qZzZBuN5lHWPfs/bRu7+udS6mfTsz/n2t6L
JqjZSwRX3dJvjmAOySOI34djwDHLY2frTbKJlKNd4sH/w7Zl3uDWYRDURlk37GuLFmJzteoRBsqb
N8f94aAb4uVFyxe21YdGJrCNtsYnLgZw3551HmO8yRiKtYvf1Lu2IS4G/xYtzcPKPgGhpxkL3YcE
Acx2gDgJ7zdeG3uLRpdHJrVZUEaWe1PxDmOC4UCZf+JzoD9qJorcGmZ9UFy7T7rR7DI9Zrr90XLt
bJdymUKC50QYK+dcJOO+aevqZmholj6vUurUbyMeTWcy7qVTDMdm3MLeyTY0nGiHqOv8CyOS7SAe
XOx2G9HBa/OIsmd2GAR5g+U/zArzYOk9pxQk2aj3OA8k4Jg2gLsY+6T0R6Brp/EcWXEPnZDQaS2J
+2gGrrWCRjaQLeaSHgAywGS1maIOFnhrP5+wdvFkcwwP8qofE6iLxwuHe7mFMZ5ErPxXEmnxrqb4
I6bsblN2zMyJ7ngnnjxvCCzldpmgps0uJlVwB72P4l116VMf+x1ejMwNc5/MjVo+KIfxIz/Yj9YX
UwpoRnuqDL7bqt/F4/ynyfyDY2YWs42yOP/9gBNSB05Xb1E9NDzvqMpWwFzBaZ4cp6VbpEzDoRLp
KRhxxGFmRrg27FtTq595mXwD3/XZLhtbi6aCU6APJxyN7QXN8xmyzDhbxk93nnbsJ3All9J7MCiM
IY2yQCZRP0APe4/rJxkM2vfWfK1kMe6kt/ghtUS/RVuaO9dKQOl0DXIFVUr7CpGSOdcMvCNWGLAA
TGnTVOGLHTzAW8ALOZeEhjGsMJGkebVKh4rTNb7nDPJoLe1HQZHuJjfGjjoKfLpGWblU+gDTdbJq
FwyeeQpUhk1MtTgPBGisbZEpCocc1n9EZqQAsv2nspivY5MkZ9lRTY2Kl5z/fqnkXvWAX6GonF2f
joABUMwhcKsygiV4VSRet7hqAjDaIYN6+zSTpCsq0gpT2+RRTRrhRb8H9iIgV0hxlbx/rKMi/2MG
aX2ockisk9Vem2BKosQwpuMoqkd91LtnAbV3K9+qxdC/YfdkNsa2eunH08KAN0xITh+MFLd/O/rL
pY6XA/wqgKi/oc7KKzapQ1pSCczz1QlHqobDNqtmSGCed4vH6SD00b7i19loGu1xhH1G0bVQVDmP
xtO6Vgkqu2femZsP9xT4WEw7Cp0LKZbYFx10MoZ0vO8KPpNHrhp3NgsnDPCV/JDQtJu5B90nDcqZ
uj7JPgXMXTbapYR9Gha5e/Gx6DxYYsHlUaflK/ol0I6omvncdLlBuI0eBuTB9H8xdybLjSPpln6V
tt4jzeFwTIvuBWdSpETNCm1gUkQIM+CYh6fvD1m3b0dFlWXa3VzrTVplZYRIkYDD/fznfAehZqW5
nYxEtkcrtSBoWQXfPOqVMZmUJpYeZ9mIgQSBqQPH0fKpVcQ5xj7FFEQZylPrDGcHs/S3QbZvPVD9
dbR0P+AkWaISCSmHOhVgMzFQCBO4WAjccuezMd3UuVhlWWmd63ncuTELDX/0QXTjfG2i/ocbz8bl
rWwxo5BLu5WEctddzU/gWa+eaHkGeRxVKwd33Bp641Oa52+Y+uH/51m5S/Fu7WKXysJIsxN3i/xG
wgJYAc3B1q28uzCr55VjjJrPLimqvWBhX8zoyPS5u0wGeVRizrA4wdz7A+BIuBKYkMsW1M9sDtc0
6h7jxC45WguBXiPOrYGDUdm2dZ9Id9rVWQ0eiwK+QOTt3WDabEK0euvjlKZK4MdZ4ybPlVkhnxYM
3fxlHp6QJkqC5hM7uI/e01+kiZxMKAPeqD9OZK/otNJiTnmQQlrua0B6EdGC1axVBRg2l3eJSj7I
e6m7jsa125rMCAFAYCSBdydb6V7clMQXbuGwNK5dmnbHwQeNolqGayF2zD/rNI/4BdYqHB68uZ52
ZpQZaOhgy5GUdxlQ06Nb8eAf56G/TzOP0FtP++E4+s9xCRowGjMmSXCRGtvqLxiyLkVhItgUPHn8
5TZBuBjh1Cf9ph4jdaO9hKlTI54IpLCHyakRqKOboLFocSrq2thlScdzFnPfXdu8swSNO09LPMm9
o45GDugjz9w9VVPFSQCpuFRZS1cEPBQQOb55kxsgi43lDaO4kry2OC9HmeveiKof1i2n7WZytrMI
Fd9nkxKj8a40F5orPbXeZYzIneu60QcmcsbJE7W3ovbrVbam/Ingyd4R7pmvhYvelePCnDq1qS1Z
vlup/6MpIzxvrg43rg4ostDBIzfNBA9tGm6davbOCX7BUaX9K4wNWK8T0m4oNEqn3UzXjAiJwpd6
CqrsWw9ZgYh0vcdIijNtZI5k9YybMGiFrwxT2PtYQMhkHJ89I6D1Jm0eGh8hZEssNyHyTIh6NrL0
ZmRXWMX9dK6lmgjf1PWhDl0gfJF9yvvKPnH62ZezG5w0aapNM8uAOoYPhurIgVZJSakVcsgRE2S0
KV4x12PXOSSPqgZRkdtcYhOJQLa0YPy9eteo2dxSQ2FvShgu35i+j5ia+v4uaKBmoMQ/g0ADiOhF
e7OPv7Hx13t4E4RiRFJs26K/uKFIHyZ1SVCFZ/OO2MxLQK3DplvUgWiWySEV+BNbRlFWGdgbndbD
TReM7CKj4GZk7K19CfyjH4s7u2SYQdZoDf5LPeuk3Oe+oPyCdcMTzXhj+YwHcgYJWT/UN3YWhm9d
jmVQa+s5CQvrFsgcVoDKDd+CBoW9cxC2cgAqdUuRlVaueVOqZBe2c8JkTR9pmB8h8bO/rwbiS7Nb
2RDj/B0FACxSE5HsfAIgPCR8+yrrYO7OeAHMJruqqa5fs+y1LuYTuID+QbLLS9n+UVsKpdsueBrU
AXKWDfblkGRZvg0oXzlEMxhCEebZVVuImjTMA8lo8qXx5ZDx6+P1CMJbq9UviGH6Xgl8+RPnwVOO
d682luYd9KOHEmvqWoat2qswtDFh+g8Dv9UhF1GwyVNSFctAdBVAXD3TDrOu0KeeAtWGjOTcOx7a
GMXJQL+6Rnw3wzAaxB1J1e+d1N0T8RTfq+Lnam6pnZ1jlLMBc3W44DHT8lwm2bavZuOGCjGoaUA1
p0jEN9yDbqj6a1+kO2kDaq+9sN7FbNtsSYq2sVyiuTMKXaHYt9bLEbqETWMCORNZuBlqweNTexRg
jLQ41TfgH0/ePFZrw1eMI6MqxtST7ceGhj+fYdyqyUOYCu4Mvsd8lZAoD0EAMb7v8AkVVgeukeD3
is0cI1O7LJmsPfa6m05J9FTGYU6HHI+UAFfJQaE8rZxEGBd+fyzu1ASsMPEHF/ka9lF09kBdlhH7
xW5s7V1jlRxcRUh3RQOiq8qJluoEErPlt+uSC4eAmvMNIJ9BxALHc+5WzF+dFMOhVgZIHgpl2OE9
kDY1G2oMTNsL73Csr9OhbJcEya5IBTXJeJQIXWe3+Ezh65l0ckyBunXQ/UFcco4jaPTewc84xklF
horeJbIXLuEeprkXZ2vZrbehuo0qLaeMb+t6nrZ/YypbLGP/ZCmzpS9MRjsWRjxT/dk6+4vTrZBd
22WxarcyyN4tNhiZRSPfXBZnf7Ru8Xs9VqamD6Q40unDVaLu58n40BnAEcGSfu45RQi/fzA7Jixs
ilaDjj7peqO73r1dHB+wCTgvF/kXRzucHXX1N6Xdv/eCopT4jhCe8tl6KCF+qwinE0iSNjbaLXfm
damYDgKnPcVpzfFvegHxeD/aTfo3XjzT/L0UfXlZXy4+PCzDwvZ/s+JNzdzLYVb4RpvgRRV4ZigH
89aytCgJ8Z1mD5fim0G1CRWaCICpRHooPRk+G9jUqBz9cnrqbuQVukPxBhLiCbkd5Cu5gNHACNAb
l5z+PHwd89UtwJXmydBu+5tB9g7jf5w7HacS/HQh/g+8NxzyTWYlMPvIuySLkyHpqRZiXJg1sKmH
GFxj7+Hw89knrlFYv5PRDldV7F2CCldTog4goE54HXCD8WyPyq1l9dcGc2FpfuCIOY2iiFaRVTzm
tn3rFvVbZHl0lNCJQ6mVYRHio4nGdJ9kEn81Q/hDjfZtUtNIV8sPJymvcW1f06C/t+3yWfbypzIc
qgWcpyacX+zcWE1+fkwqXqPyjad5Cm7g+B5a1bDdaRL4ndYeVPohGoOrphEmH5Pn8H4oBox29WOU
F1d6T2/pKX2fmCf5ibNjrHnvdoZ17IHw6DRT+1lU1UaP0D291JHU5lDvE6kC//CI3Z+6luktBpIV
MfFZE9Qp9hZ2qi1WmkVToP/Dozxta2BJuCnSrWFgSvrzXvxvswr/6hT+3/uf5WLGbf70CP+ngfgf
luH//Fc8sf8f+IlNx8QWjhv4l6XrXz3FP7OPIvwoPn61FP/yN//DVmz+YeFrsnzl8POksDDuDj+b
FvOs+4e0bE/g6XVM1/RcHMz/11bs/+GbittZmCiQQjnc601J9PB//U/T/sOzKDH2lefhdLOd/5Kt
GHfzb6utw9nEdKTH3ML3aDdZVpVfVtsYsEdjJWBkgGVabx72tn2XVA2jB1h1hzZp7GsfOdah08DT
syShrEhMjYAEB6bkju2nz1YjMeROwVo7A5pqn+AmA8VV08hDj7IAEwyFP9PDLWxCsAknZAo1girE
ql/WNKh0hN3ojepoiaGAxjvidGgRElIZODRM9i2AaQU2IZhy67tog2QgJVV3zSpI0/Az1mmDTuEg
IvFQxoW5DnyLY41BrJEc0JSLB/JlI5OJnmKCDel8oU/TAvwaPaQUjoYjJYJUwJTP4OONlLLiqnlM
Fg4Ocezolqzv1HE7avFaVFnMnjsltWm7QSoQWTgKD07aA74C8RIMqngiypC/iLgFgOoX7D5WHl8x
qdjcD/IVaSRz3AZtQ9TcmxLJMZw57Q/Gp9bZMma4LQ3BUJQ+PCSvLVtlaMwx7Fw6oaFNhIkXUjrW
mXNArQa+X+ilmrViyEHdqhTHFCDq1j9oDnFgT5sqPdK3EDx0/lDdc8AG9JPgZVliyMU5n5V3H+LG
+Ip8q/pBQahzGV2mlsRnZsw4IC133VJp3AsHNO1cA4Tl2PWiG3qJIGXEOwWM7MBjsDjRlZAt1Mr6
jmS/cSfShF2cnwpavJLw4HTosYpi9aM0mmpHAYp4r+Z5PlEIGFxLbAaXCXjgju+DMV6f0/k30GFx
qM16PpIv9NeAAIZNXHlgqIZuPEq/1s+aTf8O231J0i9M/bWjffbjPv6NxW39YtIGlVPCBWdwPQYm
7pBZ+8zxOt0diFyP0Gop2kLloivtdZj9+A5RVjPjl3VFkm6C5kHNz0lGjf9iCr/5UCheKbNcE+K9
mTv4cp2l1JnsMrwmozJWpQupTeLTO5ht21/DBKbiKreKeo2tPz7mvkXDCyYQ9VIknrq1aQY95JDb
ntgo5De2EXGFu0P8JfpM74bQKgnHuwXTnCynYqTr4Fi6BYooPb8CLzCktYsripx988CQhRTqvapS
h+ORpVMAS7X9occK8u8ElO1hBDCs1yZWub1QffuKVyq57RzThB1X2LcCN8GrrDJ9nFS2tFBltnFo
RqW3Td9GzjrQdv/ETko+d7k7HPDuT59NWDivmVe16QGRtf3MxIh3bo5a2CoxtYz1yrY4HxeTjD4s
5ePj4ROanFWAXHZXF5SPxH1UY6dKcmuxe4HlrVICvdQP0OlsU1uju7S4i9LEeupzGZ6C2paP3DP9
YQI7w660s+xLWcWKIT4+4HghRbFMdFOT8uWEhAAqgyEkx7f2Mpg6eYeaT7wwEu5Qbvyg7y6qr6ol
7EqlxiqjSyxbuaA9cQSSOuoK3NPpEIkb00uRFD3bNmncMUzzCW8n8WbiSlRR2InxAsE8v/fQ8R9m
PmsWxhaX/tYQ0/hlJT6D18TuGMbaxBkAQw85lKR0tKcVNIRco34X+ZETRrqP84Eaee5/2qLHQSyc
YYu1JvJbPDKemd/3c4zPyptITQsUkVNVKPdrDFpN/xSbPIyLld4yH8B1X7f9Da3HFkZBc5xQuyoT
3g0WrpQuq4yAY2l3w7aZfO+Y4XZmKN+4uAMKwgyUiHMH1lFFWL+puz19JcW5mgIHS4gTQuoqnVHQ
XGRMb9OQh1+9I4oHY27EZnDggSDuYvKTFtx8c4j7u0y3sJItIn43fbKM5+Xo5V8Lnve9rOyCuFdC
2NvqbIK3jdfiAa5tlHBMqJsKXZ/WrMiDL+fUfgQO24LbyPSakql51nCHfRJpHIQeeyQ+Z6Wyvobs
43Im2BYcM0twN0P+heDJJCrisnlRvZYXL52qz9JV1jOpBHvAcSoF07jEv+fpbbmHLBr0t6E1XIJg
LbzeFb09TrzBMxr9xA3aQx0WNL1sciqHbkKOMBhScAQP6xQ+LAWrykuBLzo5iFZ3nGheMzrlERi0
gx8ld2q/1WUvHxqMkA6wXUSBNR5sTc+n14ev45SGN07ajW9RUyTPwoQewQLPhroeGyBqBn0YikJE
SuMk8wsjBPoTuhmz+hY9nlyZnW1nI+o+XC+1P7mt3J9x4oHhq7zyLmkZsaC4dhbAUEjNCHzAUIH5
ECNkD8MTyhucn9WUtO95ZEc3XlbgcMjasD4MhU+moNc1haq66LFcKXK1dUZtKT8pfidhxI1ItmDv
CZl8xm2Cv1zTc7LCAZw8xJxcNOZZhZNVcoBmBN1+DkGZviRW/xxaY27weKIhniWEweLSJFW80lX2
PAZ0xaMAu3eq9MRRyUkxiouimsa9ArZn3ifFW9862TNd4tlnA9TxAqAiOfoTeSe3q5t7WlI0Cb0k
oHreKkYiojYIhwFZvQ52E4vdoQwg0ePwnC62XTXjdipd1EepzfmSokp9d6c4uIc6qabV0BHR6Eym
rY07qScdxeYx8LvkI0+cbzgDLRZS26Nvtmmyh8Ftgvu8k+mLvcx4i1hFJ0sWciWbsTnpvg1WTjHZ
DKy7flxPwRzcs13wzuBE0nMP84AdQR3z1O3xQ2gd1We2hPl9ZEs4NRFBRCLZjsNYH14HnE1ush3u
Te8DjUwNK84u8TeDTNglM0jSUkhMXx69ldkmVEl32yrT++b5NN0uWFR9TEzUhHVF69bRCkGmrGbc
9CdKaeiDEaViLmAQQ7LbUO5qv2zPIxM+a1sYfnGyxnR6yZtBfVccCp9AITYPBqP2o2UH848yE0jE
MNvNc5jb/E+GuvWzUwpoYg689ItPQ8epAkVNMd9cvkVFbL/7RZae+Aho6R4CtfPMVqOrxH5LN5VV
3zdxGN1TdG2s845qOI+j45tyRLPPY+FuadMuz6CBDKbdXAc70dB1tjhd8hO6yUjvMBScVBXFmwmR
9k1ilkBFrOmsqKsIh5ufnxrOZlsdKsYyYsjq74Y/W3Ssxlm6S3oPAEeQsECCf9sV8xBu7clxaNiw
Yj476d1FcSLB5elpbZZl/Sxqegy61OyPfNLmO1Np49C6U4vzW8AnqXT2kXh9jUXJdB+iDiL+ShWC
FSbP7c8wTvBY2aQHOs/h2WYlTXc/aRmPpL4r85K4A5wpmknffWnGtAA7DrfkRGgq9jPtL5PR4tOB
MXatid+sW4JAMTmQmB7zFJ0c6XnUN3Ofc4V4Bb3PusFlhm+ufOw5OzzPqdfdp3KoLhJ+zRpF0b1Y
sptfDMkoz6Hsfo8RMrm0sxdtcxrODxj7w10UM103GjZlwN7aI2af9lslyv5j7s2aScY83gXaIONN
ayKPlyafsTMy92Er4u8xfCgy4gwsScvoczF78r3JreC5zkEHlILNAqZh6BVxlGNzoL6JeP1sj/Wq
gDh0rgoGECgJub93Xfo9m1I3D9NYevQ7JN534U+oWkHDMxgYu/vuO4sb2xBe+qKjzNxqmt5vW3pM
37xUTHco7Cbyg/C+OTSXUX2YFuZ18m37y67r8hUjjEHkKBk3c9CK79AJTYIMDUuFn/v1RzgFMVAn
EpAhPNjVFEDR8cxgZNdU1U8ileVH5upx2xOi2iSiVVcIiNiGBRIZ6tbs+c9Uzuf2qulxjNqOIbeQ
HDlSZDxzH4hYxke3kV84dPxTmFOFQCWryo4DRsLNwHP3pY5p1KhF0+ERK5WGPk6sILMDDRSWycBL
b+bhk5tM8UNEbiei18nLjmVUDGC8ctlcU7cFjTLZiYYoBfKhTiRD+yqv+oewrIgBlraYb7KA/s1W
B/YD5KLgMwSev/ZzC+QQbI2tb1beWYZYvGFbNM+OgBbY5pGxNnLRPzPQon2PAk8YfHOfHAcmixA+
gvxYzDPrbNLXbyA6xSMoV3XfycHdYU60Xupa2ZjMzO7WK11xGouWFEYwMDYMf3Iyoj0l1SIkMTJI
nATwQKDBTmlxRXROwhUl0va1KQkKouzDoQ77vH+sGCSXa4H6/8Z8hmelTHxuRguA2ys1QGrGqUIW
JiHft7NKjwNkFRgEKmntoWoxDK9TYLnPTeotVl7GgGXuTDuhQc9D1Mmu0CisswngavBdIIp9lRHL
nzjxJW2D4COnmqhmMA8Xk7t4Y4skuhMu7DI3kh2mmCF1vs1mYFBFIsSqE05wG2Dp3OWsEASPKttl
SpZ73Y0NSjLbcErHq+lqN1+uVC5D1y5NuJtdBkmIYAkbE4XvZ5wTOhSY3XrvZgArmSmTdjHMulXE
k4EmS92kxaebO8HOAVj77b9XYvr/MY3Owekv0+iv6D//Y/UT8Sj7VTti87r8vX/oRr74g4e0Tzkc
pg0LxQcV+R+6kYcCJH2JQcZxfWq4/p9sJBdFSbgExOF/Sde1+Dv/IRtJ8w9bCROdR7ieZ7tK/pfS
6P+iGqEV+ZiFLZthtAtF559VI1ex78w8x9tD6frGLPDiKvE0OvbBT/Q7IcVVBxx7LadbxizNaiwf
CaL/jeBti9+VK0L6yGOk6z2B1K6W//6LcpXIMSB177v7WpLK07b/5briwpi/31Y1Fhf/O1AGwF2y
I+RAdo2GERdmz0h9Nq433GpF5cHytVlPPYugHDz9OBz0EoGw16PgJIEAd3QqbACW6d5NOvuySyCV
9jwdWssiLtgCwIloddAkfioKIWeH/6zq/FCYjB3MGFlkrvkHBc6U+J3Z+Y3bhCbhOKzBDJaUjDBV
nXdQ764cNLBVk+M7TEe+2piMiPH5izr5b9L65u+DFYcPTHrMJaD9ATlwly/1lw/MbxoOy1Pu7e1A
Pc39TYTysEnFQbRkQYCTHSZM2JRwMAPMaHI3mJxvo4H3L+FcME0lTORnhxbW9SDi9795cwu/4Nep
z/LmLNOWGOgdE+31tzeXepUTjLjMOT50BgFsSq7wZHky+m4O3hOkRQakM0l2+sLZw/EWjdB4+uv3
8PsAZXkLfEC251o+uAV/QTD88vlwVusTyInEsIG4Axekyxe6fF+LV/K8V+J9NODRL4oVOF//9Sv/
m28GNYRfW7m2pF7jt9uplrUpRmjWzMDxteDpXxnN+IrvI1sNjJ2RkKzVX78ii8TvH7fPaoCO7Ahu
X/nbzSOD1KxgkMEsiBAhKsjRKwCOD/SsfP/rF/o3HypSNgK3z+9GRPS3F7KNmU96uUspe/1eUI+X
G8lXy9XX6+RHahXXWJuc6u7++lXNf7M4+FiwWDctxWlO/PayY6fK0m2Uu6fS77vpWncAq0/hpJ99
037rag/icrvOZ4eEOr6qv35xdxnw/XYts9UG46JYIyFj/PZ1xqanYAaE7l5F+CGpiICEblW0jjge
I9shAHo3UyW7cTNfEe5eOtRbDcZZnEXzHMfgIrvU24VSLUwfelTS8bU3K3ZxTUlx0fLnac7IgTrA
/ktSr94b9MAYC1ZjrBPw20cTO+CeY0q9Rt1FBQnXtYMy1REg2VV9jO11biLaI4fXmTPmVjuK57u+
NbCy75j+0ctqpmsXEBbKelDe4Aw6Y8wqDqHfT6t8xF2QpSasInqv7EnhoxK0FMsx/ywza7EHUF47
VfMVrqXcToTH8FHVhDtgeRddSHOKNcPDJq4HZ7LahGzSVpgYOdGSrJ0CF9lR0jbt2OabNzbw9NRI
prQ0s7/5npbRy798T7bv8DAVgCT+5bYbipgeiwnEYOikX0YBLSQB/hGH9k0+4mqR/dXpnG/elL4r
kX3RR0yjy3hQZXua0vLa+aRuSn0F8ghZ3TF3mPs3/hC+xP5PGcZfFd2hJgPTNHEbtonDYpr31nPP
n56kutXzxDHLLa5/ffH92yuf3aNUjDaFTefPP69idTKpwg7I3s9VeTKTYN33uB6durur5pSA6yqe
lqAGHlWar+zNX7/68sP/+cqHhcPGgwXJs51/ufLhHjeDj+gJaaJ6ckv3ihXySsLlqS7zd6cQl0iH
zd8snqwjzOX+5WU59BAlYK9ETdJvK3e10Ald2XDD+YTkmry5LFR63ohYk399r/3htakVi2nMKSZN
zGo9GW58kNYAFS+4FSEw12AJjE60TBP8vVA/yPV+FgZRpgRHP1wIHs2OJ1aWMZGd8Ti/eIIUKvtu
a+xH8NMV5YmTJnbo2LeG16arkLq01VBYpzAtntpGblKMIpSVtKREOxOybNhB/wIh2lWDuxaeXjNa
+paLEVjWxKlWG0+WYz/Nc7NPuvgr73EtUvkNd6XuH+yxWhE3JvGXUyNZFUzQOQ22Ph0EgAUy8T0x
8I8aOxpdmOOwQuCogVHHhepHx1aVzV5YLfi37FAW9T7zy7eZwUunMdCpvJAkooa1Bw5w2fWgC63M
OmgY+eDeBLd3bl3wya7HQ6MpAkrJx8/Mkelm9jirSw5F4UBOkl3OfTU4r8tOptZjtK7r7B2fAc9w
f8DIj4FtIP4fi/w200jKgfVRUmDDoLsiz2t8hmn/QEfLwbP74zhD67DGn71nOavQhe4giDPSJITt
qX8Dzs8kh+Rs5+TnfMArP8o5w92Tc9Aakx2EjBjFEtzQJlBqWzb9K543RBD0q7YovyrPqtZNkX3l
weJ87LbdWDwuhYQ936ed5d/npHv0HUIOJrLhMIHNLXm1OuBFaDdYk5E2wIhmL53NpZUxb5D44Mhz
fc198VqE/R6C3tbU/i31wjMBSEC6i57TJKT8i5hCwniSW4o4n4KR9UQ6m4F8JN76Gn4YPApqrMWa
rOQbXL1DGLKAgCpVK1VzKeXAjKSo2amF7odZVR0OWb5qL2k/ye3tWJhJqAaip4TJZtjxNDbtPW5K
khlQ7ihorFZFzA+EdADP331iQozVIPRpLhvS77hVkfXA2whV0qfLhMQSI6fVmr9BZp/vePphTHiq
m+4Ujs5mNGZ6TsuKwmpNS7PSal0VfE9e5V/DCYTIPJS71gtt4DLkuQd/IUBzK5Q2dbOBR0KlWpoZ
sF++spDG25Z/hVvaXcyz3YO4MBNAvikqEaPkn1Hegje0eW4wEYMu1BuU7eBCHpzkW8pzi3uPBLFZ
RAfSrNjUbU7ZnneoSr9aZSMxC9mGz8sVY0LkBrkh0fndV8baDE87VxCmI9OXGeQxDQH6Z3L7rR0A
h9dMwwUHt5Vdta/CtNPN4M4Uh6UYjUE3Nb2xS2sz3mbSIObdQ5av5YJCnMIfhkUris+uhTSADwdZ
M45BOELGJIyNcQwwBE9UVvBV6v4ZK2cbjnsngcOTPg6V+mwitXCBA9pSx56Sz2yfFEjXBo7ZdW17
PxWuH8YAS5uRiReOuynLuXNMajaYqUD+RFyAp4PAzn6AW97mRtL66rTs8js18mqSLUVgEWt01a6K
yH0REsU4HDPBovpAYYvBrJ1CIODa14Z+iZ2G6nOL1/d1dRVeherCDo+U4BUN6ZVs+3dYg1d46vxS
Ir/2jT6D96F6nCPaUFB51mKCBgDjaJLsBQiTfrGimcAvbacYNhrfnUTwX1ctfeF01CJdGK+QujCp
jnG95W0k/NKSWoh/PFtzoIvcOpxkslzfONyQTlABJjDf6g65mHUdJZ1vJhvYMJX+sAathgjKe+2Y
8a1twuXmpFOYKlPD0GA46SFvd0R8LvgiqDw365exqKr9nJYcFKZXa+RWhIkOb0z0+x76KCcoshhh
SYUHN8mKeYcD0Ifvm1gUYcbyi2wp2mjcgpLvHaQ+R3sARe16RdHTW03iDOAW7Bg1Fe8OUH9swcZK
KmidRp9Swzc+5HlsboCWVo2ID4XHJBIv/5MR0iqp2a4NyyrV8I/Q50aNveQ7UVN/O/gNGxsydWX2
nXE5TKVRIxt1GhczFwkPJvJzgXrQjYCnrfYd4mePH0RaybzSNB5CE0juOSbh4gineNs7FjyFYlfD
BGDMcFZ+26z9o5zVrZWXV4cKIJLCRczmxzqUyO5LCKugUECm9Z0D53lMAJvGrKYdbK00RVAXs/uC
Sn9PtBH7VXYnBhM1VRI0nSqzPpb9n9MDiJrzOD0aBKY2JmIVUzCbWI5tD4zxzNeiXIia0KxJ8j8A
cfuYrOgbY4/6EIMLlwlcTUPi2nbQXgufC6htPdb/oDnF5fRg9drgwJ9f2VJcZrf/PlSVsQ7hgsiB
qsuULprQ6Y+F9WDQa4b7lEfmIKsPLBSPhCWLzUgSbhuGRHb5UBuVX8fKAjWleJaIyWcphZoVxlyW
fJt0wvIUGiu0Ou73oCQTVoYwlMU704J4++cjlvgvflAYdNuhmveDR++wlQFeyxgOO1rU0Onp2AY6
IIyENV+pc1FEdyng5ZtMDijvHjudZUV3DST53uQSayeABwt2I61ZIrQBNh6k6nnh42K+IT0YOf4N
JbZnBRFJUJ1TuepgAj8ng+OtCu3X5wne2T92MD1vVIe+ZNDAL6PK+tQL/ahCRAx7GoA0NG9Jz0eR
xPwetgWIVowrnQfeyplp1iFJerfwbue8Kdakat2do6nXsshej4of3ZXBT9GaD/C4v7BFsHFIWGk9
3b72I/tqR90tA+oo5efF1Hiv/ZrSRZOs89qKeFXyyY91aZxtBR0H8ezKKxJfR2a1mGjBZt/3hjlw
edEq4BnOqnfiZ8aWzOtbHe3lUiKibz1tvTZ8Z5sE49E6o6uP9GH+0IXyqY0dtUljRTq+cY+uLsUV
7nrBDLYM91UVlfQQmtGGMCT2D2/87Gv4qgNOhV1eDCc7Y5Rh1mW7ctL0VfdoV0ZBKtDB+mOapHNp
BQZ+gs+1TNJ3fZtgIIBaC7GkZ8/4p7gmMh73zZJ0GOOQ22xo971Ud5zZ9h6R3JuqZMpVGck1dPVt
pl4jJKlTS5a2jClgUIZYQ1CjGC3l7Icx+jYzq+ioklPqxI8UPFFS2EbATSQtX1aLz1l6lwxaKpUG
lGbHY3snATIUQRkd+aaBCLBv3uGR3lkg0fZ9JVo6YRAEJ/ipHJdYzFO2t04K1js7xt7ShkUR1KYr
PLk3HAqou1Hjige26KrsRwyjAoI+Dm2QXHun6l5TaKMGt1Fijbc9akzoF1fuuL0PLmFXp8MeluDO
DMwr0xhzw5fwcykKaCZ3tUNYYWCVGicGMddUla9dKY7YKI1N3BrWtvFxWo8Ym7QiV0/XGw0c9kZJ
DDFWTme3cvsNLVAWoez2vmX4HVlTy9Z1QTLYr7M132jb+hnEi0x4KWu0m9lugNb4zXViZzPSgD2k
cj040Hr8tkvXpK5izHYwZheQD7UMKyPwHxX7p6M78YgPZR1i9m7vbJKcAAR80qGevTWpMW++Gk5T
EJo42pVpUK/qyGpXoZWAQJrG+7wOGStGZ6smb2MUBHsIlz4N2URPWJKwaNH93QD1aDorO9TzC0Wt
zqWEc7bGfnKJCu1u5XDxzOjQLBlVoUiL1eaW5kY6QTCZbUqKhI3EfnE4WK/H2nwmi3xQ3vQ5Jw57
OrPQGw+vwLqyh3M3iJ+DQ2bMCo5OrG5VGaIF5KTUhA92Jdc7yr9vIoscvi7uKeYIN1YefWYMiDai
8W/ockxWBdXFa7M2zhRwc3Iyrtic6vWC/cd4OJ8cR76IkpMHpcdbOce7uYpeUgWON+KXmt3uxSJ+
tbFs4kVBxf/N5U43EhHU1ojiJShf4CewSSSb4jKLTfHDG8ns5jK6MKU5FjK5H4ABrEhS4lsyKR2g
GcruyDHRA+Z2TIgs+lyxslxnZ6TtL0h3YWM8TTZmiaghFr/Q0H0tf1RL8xnWxnPPArmGbgH/DBy2
MdggKV1nVav5RlblMeORwhabDH6hScIH924fPw3xjYtxCfvxI9itbmt6MAiH7h27GFnawt3VuiOp
YCEwmOHT4EGTK01usJiUYecZP+3/w9F5LDeObEH0ixABb7YEQU9KlJc2FWp1C94VXAFfPwez6egX
M/FGIoGqazJPtuWPpslLkqYJtRf2m7VK6heKKyf5Nur16Qmw14kme6YhIPhpInSl6sI8Ydk8DUAo
e7/cBz1ZvwHq5I1PKNPG6oBrqKU/mrgctw5WB+weFLdmCjuh5U7IBrmBNlmy47TGrRnUL3BYnlEf
3J3WhNDQB8SBDiGpRANLLEFLtJZl7K4ygnGPQGruXmA8Z3w0KE0HaiwSvfoPOCco01Ia9rLNoPAj
sK4kO1QRj/9gmxFEpFHiLPBJt2aFaCa2GMM3woWbkbwOhrOb1pY1UMu96rx/EonQpsAq1+o6yTxg
HXiH9rrwr3N8G2yGb6k9tTtjxtXVL/oemM+uN6YPoFnTFNWZg0hlwEioBFGdlUkBQp0pDPaK8JHX
fyAZ8W1V5UPrKr2nQiFUNBIfapVNG5aIJKBV4G+1dljShy4ehygguGlMIWPT1sPLSX8zBPJkafd3
TQiURX8w35H+g0qOhuxMLYJEFLoh2pL5b4PAdqNnqGT7dB1hEB4cEZmwrTjnUoGspLfRxnEK7bVl
QRiWT0SlbBvSATfdYv218aVgKak+PJDZ+ZyciyCRHHNbfaYurypQvABwm4loB5Vc9Kz5FJBmrWW8
6QwaiKBtzq1bD5jvKJYdkgODksfKzGMRTupNjryEGv5QaGpGOf+zFdlIpcZc0PaeWrv6y7Jnb43G
i/KSfjN38iPztD9tAkTLHY4+phs7YzRpp4iyYHIAekQaNnbJc7AQrU7pLqUu6KDwEJGnTsdIrIiS
Q4SjpdrAhadFoaSVB9Cwj0vaPNgtZjY3cA+LMvd9e3XFgus5obFvvPTRZkPUCyX2U0V/lKN51Uqx
lROnwWxAKMHWmFSkmMmhAZQx/wp3ZV9aY5TjE0NbBi111ntgDWuITNADSGI20JvYUmfsOQeVsPWT
YHMmIz8uCU+hpSQ8xWG+FukiQr4SpAyrJi7OVRB6gIiIHC4bk/yLer57y5bLHZDsxJqglRcvsTEd
kVTltjYp7qAI0oB5E9dE3PeMJNoDIR6Hupvucarfhe/zgM4tDmDnAWIiY8z+IVvBAEH2kbXDq5Fg
DukPja8ewfzrYZdQDA52tipII4/Hx66dc19XJMI1yOWYa4WebXxP2eQQ3kxozzSXP4JAxBogDxYJ
9TMk9b8E7sSU21y7ww+7A6QYkMOQr/0Agt6DqjIggaT+GjDN8M3FB+LQk2N6uE4AJrYd+kxGGiu8
iZir0JPlH49GwoX1FLpT/a+lN8FmQg0GKuKsFtbrekrPD6ELZl3RXTsQ8rliQOBDpglbT//oywDb
q+6HxGXSUQgPBA/2Z8ch4TszCXryfBAUbvNuNZ8sG1LcueQ5G1X8k1UFXFcbnxu7cz4eIH0gMZl4
7tKMlCAdtFtMtDkFtHNSHlQTz+S7bhH445QDnSE5mVzV3ZDqbBuyPU5WQ1Iu2h74J+1y7IhkCWzc
sxR5G2Z5UUMqinLhXqU9tCfN2QYkfSZe/xX8zOKZD2vZ99O4dcTwMzwZxcIEKeZ8B0m3xjB8EGVc
bzrSJjaQKun2JlRCvVXdgr56FIZNRnUwXmJJ+IZDfMSrXskdeE4rLLViCMfY57IF7We0fCSkqvMT
pcwk6+VjKPK7lRDNYHnWV7rU+6payg0pUzDxzW+z092wyqvj7FWwS+CuenNXR0lSkI5lEvLVO+eh
asHa5MG9HcWlRZG8sXpxHwM5rtE3OF/m9IPcJ6J0JB65Xtffs/pDCGIC8TytQoYH1pjX0cxnVNgC
1BTwodmvR0pJ8a/oCQYTQUPjDD/VHPT4WKNesa4oksmTzRE8xbn3lZJ+E0JYfvFV7Vymmhsrm/WD
GeE06iCz+trO7fgv9nDLZ5bS+8Xz7LMZ2zllRgKJEwazpqk7wB4cwDlJrakeBap4aRlO3ld06+BM
2k736mbPdDQsKIn2JG0nW7y+W4TedtgYvGWTz42pJpVEM1kUmy4E8qVzyjDzjZ3sC7m1fczhYUNn
27PCIvY005GTJFikClW8JsNjhs50pw1gUvKlLcAsusir0YfzrFUYscDlbg19BZ7oV1gJ1L6N/wN6
RL31pD9tXI75yGfyuBlHfIWkHtW7DJN7yBzmCrugPdZF/FVamRNlNMsliaQXU8FulTYLYgFEeshA
KNmD0WyJHRHnStcvBHzCn5xK/9ihKEL3+M0qCFJm47+25DIZejIcCt2HwM1Y/tgSlkfknhYffOgw
SPr3UI1k6OjekUaCuQJphrtsnvkP6KC0JiP2X0hI/or1bh1DVt42lzAAaKKBBiOKOAzK+psqyt3O
cq6W3t+IMxq15rDo4990kuYu83xAl9WDRxw50VLJGn/Ms9GJFsJxTHkylQdbEu/JOUyjWqU/fI9M
Not3XQzMisFQYfPItsiKPFKdzL84yeRkz9s8GfvQ4dPJVRnVdhdJKz+xvfbQ9erz1rP0Vc1mXovp
bIxij+yrI/3ch3bSv5qxlCdP4ct0B4kgCxs+JfReDoOAEuMS9kizgJbuaelAWfoBClcNlJ/leE//
FwRLP77o3aCfeG5+XUR9RM6wdWBuxcKgHJjCOMTrMokrHAiddtdfcNWG4A6dY5DoT4BODlNJsqWw
nSQsUZ+3M2rQWFpPVe58Gay+DrGFOYK+OQnEtjJLEeFKGLG3j2y/BDG09H6aUX8Obv+RwTCohNET
8ZBfJg/hpd+/ZrpDRnJaQjJwPlDywXrHEBcKgflk6Os2snHX8GQxiffYdwKLgpLDBcK89DkZaNYN
LmKuy6OqwPPOzfA0KRu60pC/r5kw0eyiZEsq7UCp2SpyPWZ8knuHAnVyrywAWWQIbbdY9q/A/3pm
5H1xeR12LEvI0cmdf9MM7SunmvGQyMUdwpKGlAqSCOuiDDvM2Yykkz8s03eqRG9SSQs3SM/sCzVD
Hg1F9gx2Z125rpa+rPosRP5X6KkWLj1hyV5aXdv6PJokd81UhIfKZtiJCB4eTuB+t173apg6HE5b
PzKDJvEPWfss3XnvqJgYWB7Hzv9SzgPJaSGS2hJGaXJo7f51WQKwiVVzRBa0tdTUhBr4zIOynSPg
zpmOXwKQ4YUzGLTiIqRA6yBlYsVwCVdxrZ3UoRGkeRSvbnHfU1x0BAGpgvN3cuk4fP85SKcHvWge
SSqHbw/vL8z9UT8ukpZtSF1AQVZH5JVVHkujJkhKe7JMBd3eF49DVlVRXFBRsQceRKdtmV88Jok/
7buM6oiX42dFHj1VlFAzYJ5w6Bpt15fDCfssTWkq30sjIpd05DeUv/Ug0PlCO5L+n7zNxk3c8la3
2HK2AEP/2ExMQrvc85yTuph6+arB5hhn1zJQ9Tq++b6UiixpzenJ5yxvpko3iz+qnaUzX0X8/jFQ
AUBNMh8Ywu+wPnCZM97H3rHWoMrUd3FJoiPA/HeZWXkoU/7v3Gz51PKO7OOeKDK+NaaCYCK9+BG0
BHgCIwnOfoBrQFsIkECQHmq1WkfoXLEqrgryptmwBR8F4scgPvOGvnjkrnHx/kGAr065xRHom+v+
oHadFaMeJYWOVLjn9C4YxTIW0q9lo171tkEgVazIzDzf1KZNv0MpKG01HNoYrC3ep72TvdTeBLBE
X7hjgah2whx3eVd8mbr1h1WNYr2TdRsriN+ayngOgvhBJi5BQGIiwnxkEtkWEDziam849svUwRrz
zN8gGF8bT1NEzjOxVyRfGaB7onZwf7HE9RurCuCP5tXXZOcOU4Ai8koWo8ngePDEuDDwB7J2A2Ev
WM51QImgljE7daDcLqxaZyFYpWKaODRgg3hBcJ95mxiSZGQs3VpojIg9aiIh5vpxdNEJzxPhDOMo
n03ouTj5p0taMOZF+3AqnJmZA5k+qWV6+x+bInlH+5qxvnA2nj59MJu/DWl6clyxZssGV2AZx1Ql
zEhAboJAarFZtd0PhgUG0l7WcQl6HmLU7BHCIe4Nn/yjQgAQyedrlbch1w9j46V9F5yBe59hEsl8
OwxHO1CobL0GximVzCFMBBnEj+6v2y3mVunYiHN6EViMOdkY7pbXqgk7c4Skt4NRb4VNMf5xkvTe
zwTR1oOrRSkr70KY+RW/061HOLo30fzmrfmSB8zz1nn7LS4WRuLrx+roWljHK9IkXYgyeXGncdck
nGOw4t6xyUEpNSpc3m5BXOB9SKjA80oicNZQ8CLp4CId9qU3urtk4jucxHQcMXNRio+/VVPxNSZw
NgrogzyKODB9ltZVH+JEHRGQp/OWHCYgWT1Prcx1+mS3fa8s52ce1DvmtiFsh+otbkaNsJXygYs5
j1hiPeYjnWXiOdS2Azd345oq7GV5HderL0MTK0vnx4feHE125CfV3cDqwbyALqKpLLlt5x2lGRse
qFYJFr0+ExVz5eWpqxgYukhcjBlAl8dgPgTpSW/CYDHOo2b9GW2JjbFMXI0kF/vFcaCDLp5EQO68
9aOzxf1HDIBusILUCDG1WSCcMYwhrhbdl2M7fymm4BbkI7iT+Y220x9Lf2vBr2eNCLtwAvVjlAb9
qXi3yxUrlTsPWMBP5QzWhAqjbDkll5rDhYRvIjeWh1mp42QA2JNe+uFr5BoyAFhaBJpGVRyHpCJK
l6mH3Sz5jgVOwNS8HWhiFvsbqs5LU/MLJ+byKmLzwRfYZ+zC/pO2RJ+MOvu6pmax6dFp8lCgi2++
ptSJYn94d2Me7cqH1La4EDb007xo+2EESeO5Hum2EhAPm4AaDqNumRfIo3mYWvXOzoK/yTTsvIG9
PtFAa8AppsJA0mBiakTp4IEc0+xX4DgSaRV1tepqdgFV+6H3FbY5FJ7OzFCduNsvXUCd6uavspi+
uGzRNyDnSDOk3LOJOY88xL+lGHBRVDtlOAcUBQ+VtXy1oxvwCAM3FcxkQAgY+7S7SfLhcQlKOyq1
7qwqnVsewQZJDPzbDel7TAGeiTYEitwgroQRI4847fg1+uo8C4eqjRKtzZAt+GmyprNTGJj6RJIT
IilnhXsQ/xW2Nt5cMDuBxGbWpPO3HkMmIIBiZkiOHfqoZZcRjQBhYw6L2/J35CM5GhWcjBxdLtWc
f23JaWfngiFgHnFYwrx0N0aR/LiZieoBcF1cDS5YvvYquAMYnc9RPBIO1C5w+I2K7WWiV69o+7uo
A4MC467857oC8Eg1RBLeCvBd9pl9xW2yMM8N2cCwCevJ5pE+oaDtTHGUndSycun520YvFTEvdOzI
LULCSC8yY0lTt1zbDdVVPhpPBnQON+EKH4KzGsx7k8GBYo/n9Pgg++zOMgcKri6/urra8VYZqPhb
vn3cWfDhLMe+9bNzNJ0XBamRZdC4i2Ny1gRLuhAX0Ria6gQAV518U51jncTn8lrkHnZP1qURXJ3L
jOJk0/W8IGKct6Kq/iQjI3I8iJtgdbSZ3utEzUQ29KFa+L4JZeKVJptztO9516vnQX3Oiei29dg9
ujMjcAdAIgz9cs8W0D2kUrtZIvvC2TSeSuNBawPvWTKGILnvF9tIus0JDFl00LjCesHmRWpNCeca
iR7nGFmco06KoBPZjg1YsQWuxZTcS6ZXUolzziCKbVM9w745B+74sDL8UgmLU+t0PmHnkLpvRduP
MPeYfhB9HIp1oSXXjGjdrXbtynRGgVTsDTIho5RMF4nHlfj5lHdPz3DI9pND0C+T35ESvFKviYi1
TcNDs4kbjzo0L1gBEdW09Cgd8JcA47HmfTfUV8vOoLsO7T9vyqgnBysGC0KK8NKUm6xcbi5hPuYw
sgxkyNOD8e8SWe7gTWPvKoAPmHN8JC2DB4UWxGSQs+mSbofX7EWfgKG71fhGRnF6MUgp3faKFYHa
G708yzyOprz9MaFdHn2xAkHV9JrrE8IaSdMDE94z6yPoRgI0AZ1oK35gbAwkMk715nXxPRZIOC1P
j/LeJ4oYPS2fNCv2yvrV2vXRXOZntL3/EPlZHAyNH/VqYlrfvFbsRna5lX7Pk0KqMaE8MZIXUKq8
izk7u0Eh+86C8gsKoR25qXgTMePkGoKpo55TL1v2gJ8OGp73jW/M6Eakg+AKJwZGOkjCJ4LQ31yE
PeXM0SXE1yJtRtdNgm45nWH+xjAQB+8BbOhbkaXtBnc5CjhhkYeeOcxlAeHDGYHsGjMXyGOOBtHW
yIZai6ppm1e88JbF8+dRzEDzLPxNji+L18ThedS6Z6D/JrPXdVewPBUmKweYkZeYCDvkNRCTRt/e
Tmxtt4Gp7WzgdCYogy1hn0UI0pKAkAG1G0987ms4bDXvt8pRV6arV3Qe9Z3UGvpwJARm79ehKlGR
ZbiU9lwvTwRktoxhvNBr+dknd1sbLfBNfpDN6BxpY0DQp/ZHqcVPpVu/e05BKTGtfMMCJquYXeah
hNFTeZ8DoqhOQwyAfZpnACugaSu9u7Dd0m+MPM8oTWhPoKmX5AQ9/soq4OHzGAWoOkIeOm88OTdE
TqzSKAXhDpyBPbFcssYZ1a7H484YEtVEU/vhVEp2dm6OIqiEkMPA7SNgmbxJnEttZn9l6eVnz/ru
bbUXfQIwprpbXN0OUHxZcU6aLbB7rxyj0itxAFrwkQvCz9kYLJSeLhkq9lBjpBRvtdOZTB8Z29hM
bTEi/JZOt2/m8rFXyavqbAvNhN+SIkbcQBctEJiJ3tEBTqNkCf1F6ptaLfCrwbSxR0c8QwfCiPZX
X+IkwnZ6o/TaazMkeS5YnEZLcnXKkfHm0oQyY3PkfTjBGEn47adJZ8/awN7oT0tRfg0tn2Ye19+p
rtjIqDbqdOIHlm5+HHTjqYnlS1yy10y18Zwx55688SydJtkl+lobchoXO1Z41KjM4wQYqm2cVM8N
ge6TIK1YtRAaMNpCjG7U8zJP3/OglehXUJKIpn9sSnlPTet9iIN9uXCpWP1IWzpWkW8YDwtZomUB
6Kx33EfFiGfDvHFjilUQBGOqiFEhmCOGqtJl6WIt5GbFINYSdGaAhRG/OROxojAf+eUmuF2Aveoa
i1vDUAy27rFkHnlGvPXXm+BRykR14djET7IEh1mOWrDTik8GWWwpu2tmOd95wSbLaI3q2LPpNtIc
vq9b/YubCr5l+i385lpnASxiCgOTK9dzKfL9FEh9cFTt6zTNJII17Jmdal8AFoCMVCNt26OPsNn/
9e8OEqdQMAIxSu226Pa3R6FtZ496ovdnPel/Fedh2KvqZ7D+4O9Ot760EEQnI3OpkRy0yabp08G4
GPTSZMx4HwNhtVi1u1qiJbK8DRzkiY5HHQ3d2NMx2pF2nyWNcQ36r16AZWS59zkbINSRH8bbRbOW
nWPiZCw6ueHK+C5gz+AOQUfhuYo5zd21Z/dkPLvMLdmcUztOQ0cssB060oxfzDYdkMQEjynL1c2Y
MzTMTMUDgbQDsJyHrHCnFoyfTfCWl+Mfra+ZamfBeQzaOAIp+MgpRi6xZb8p9o9H0lzxbtNfZ/FA
NMAsItdq34t5FIc6WN7tovk0ofoieyWR0OB1wmy/KToiOFJSCPhQtUvWrB4jv6NHc9c9HWunFj2v
P40ReeyvGF5GssnVqxGk/HtSzWEw3Q1oKktvty9DypRcBeVNarsSTse54uitW+sV/Q4h12AvwhFq
o9dkp7kA/oJs7LnLDIblNq8rohSyvZFP2WQUn7TlvSvLVRAd1uWjLroCV3OdXkARB6jQPHDfThul
LHeGRk37ZKC/hq5zyzrrX1vq/xSbS2Ggaa4qppjG0SyjZEZMmAc+utW4LHdtP8Vhpy3IGNxVQSHq
vZZou04aw72tsyeDw6IditUlzfTD7XZW4T3S7X2oMduhbA9OeNZP5MK/MbtmcQsVuG7c+mL07ZNI
jJNKGLEs7QPOfSobMQluVto8tIl8PjPMuGEJGVW/Jz2dRbC40ZyGzkw3jeYI4D9YzZzOu8YXuUWo
eR0Y5MQFMK+Jtj342w//mjIgZDUjsM4Mnlq3u0hyokVWPdcFVXxOUHHiEKFEgJGHKVRcR8dmdsa+
dOwNtY8TNhlDegZ6vzB1AG1ejS9pyzMyusyXuuTo2Y5H/IHcU/CCp8m9IfTA+GPftb59UGRblFzU
twmDe9396wcWcywO4Q1ad6YXQQamQuibrnMeACDSjDKc6JjfberOVJFqzRQZEOAEf1hfkNAZ5vxN
KPgKpuvlh9JDntK62Grn5pkJPPGGwZH0t3UMqB+ZLrUh2w7nOJgMNeKE2EmCIIo0y3ccViQgwUK2
8157SmonffaM7AC1DFYh+veDcOmZWHlHlkZ0qaoK9mgJH1nBL3eKhXpJpvYVrK5xwbXLfqipJoQM
Jinj6x+q8MpjLQRGETu4+vUQXDNzONWkp56zafnFdpgeZVOOh3Ey//iUYWcKt+lsa9MSBU7KxT6h
a4PKEW81vGsvinnqAxu2a5Dl9ioSjLTZfsy5FndtE89glYnGLV3nvS9yuc/Kerkkdo2ZG71emBU1
E0MruevF5zLkyKR9pbGzWrZcrcEOKki5Sc0CRdNo3+YOMiwihb+uuAOX/OrNvjq5RRI5Mr/HekBn
I38Ij/ufl46IZWRZAEMPDYzoLktiMGjNR6L+cuGBVtV8BMjHxTNUKGd2pQQm6Aj4rXC24wzfdEEo
aDykl9Jnok3RdEwM+xGhApnofA2MWuuXTGMAyojcjlJeJ796CTpOZz6GTwA6ePVnxU5QNdu4ijt0
8NV7oj8Kmo1t6fjWieHUVvOVtboSvgnEZV89GjNgAPdblSiD0OOqDRgC7pVUv5pZBqFjdJ56lIlx
1d8M/TNpOWsJRvHC0cVjJmvOnbE5tTkTNx3JcSjp8lkmcDWCs4JdBBPGptDF1O9wD/KruD7iaQjW
l1K4Ow/Swxb/eHvWGzIVi+XZQU8SOpr5NBmC+Eol8rOR4rjBdQArd+7TvQI3yKFMR433jyaNUWdJ
egW1NyBbj/9W4rF2lATWs7IKXoPOMC7SqYBMjNre8dGUmPb0NrVgF8jRQAcfeyPlvoPYyaWbMUsH
YencPVgwOLyuaLcyLyITwPg2Wwa1c22MDp2jW+zCUKcnecxPpKehPXzaCrWZSf1U1czJe+pD0kS7
o8SRFDbOkdlmeTac9jJaoLKcdeaGffJiWCVTUMVsZBV4BQLEr0OobreIcuehZXlsBPvNFnVeRsSH
NxEuhVQvaLkFhnzezekYXLp8eU4TBpHmcEhmfnNISuUeZQwZOwkbIaGeiSqCCVklaKyPo0l10U12
yPxwOtqLTyrBcLTY32Wz0rbOhD2lMps7KBgu3gF4kybJq8dguCngmQJNhU4WTK84zZjzuCS8lWSs
c+ITgzeRcq7pHVFIRMnKSdH6WIEfxhxbjLw6h3xKtFp80gijck5J1R0YAzPhUQhysItmqIR0SjH4
/yy3tMgt+q0Eqc8s659gg7Qv112kmQ73QE0ljwqpenE1Yi3jVOKOzLcjFJuj3iY/TtKWV5LNdv0w
g1QwaSVSaWeR7IPjwj73sEA/2Kf19EcCe24WEzRP/pSxF1ht9TAis3o9sgtCJl3meF1MAWD/yfpx
mzmkEBKDwjxEjC43dnbH7xG6iILRJX3Zk8Pw755rAfaT/AL+nsMPHaOw5RP9CwWuXW4BuKADt8m2
Hc2bsKv9Uk43cGrazlgeaMXraAWkI5zinNWPDFxRDNkkvYypfmGSdCkmm06lW/KtG8gTYnXjuKif
RLEwaxvOlA5XR+7lzwUMASTZVhXaOQVpszyZdp2GLO2Q+0Fzh5nxyP4+su0UTRdhJ5gsqQ6qk+MX
j523sLYxxywy4UfgbZ6diCnsxImk8q1NMiexhOdeBd7FxxkHoolRDzCJXyVxNQhLKnikeEErcAV5
evT5aDN0fY5H0q/S0Yh1b5biHats620Zm2vgC/1xb3pMV+PRfeNc31eDlofu7MG6wCDJNRpNKTrH
BLTFngHQg6eN70WbqKgexxOAv5uc/Dc7oQo02lWXC+MlLMHnhyQXoljo/Qje0erp/nKWfmuzS9kN
GMAYqfyWOcGKOAjhJdhMMKYO2YUKCCTPWBy5K0J/nleb6XCIfSbiq5UoyQH0EJbeQgkWv+WU/K4V
9ES8N0OFIN5nDqIuEbfbYs6o2odqD0YjQqGl3era/FgQ8/symA8wKCo8ouyJ2OnbCLuyB1g3Gk86
LCJjas/orXF8Js2WZ9qwnPmUT8UrLhR1KZm3EzSXvjpWwZw7fjCAlZ1MO3hf8cTKUksYVyWVlasB
sid2SJc4UXtVs4SHrhqrf77OtIAYTScMlg/ZsReRHUWj65o2u6v5ARuxOAFHfTL79BFQEhS83PvQ
4asGNuMWq0PUasaldrQs7wZ7uOUhmnFHrXx4ycS4Z/05tv3dMoLp0tTkhOVdwy7SXx5LNK+Evec/
PdrA0///y18Rx9qwWCGYGWq6GvH3YDsY/JAe7zNL4xltvI8Zt96JlIvsDtiIaI1kmjdgxKb9EiCC
Jnk0u8Qa7QPYJqRMfeCfYGYl18HIJvIHCJ5MiEVZR5omNu6fZNVpkuRhBEW/azraHngcCukaDBSc
OPaJzDACKDr9FQzWV+dT7TBQqgo07v8qvX+bQCL+jb2eMk1vnzj623WupkVQBVBCGwh4u/UPo73p
tSguQxvfKEQAk8HL6awmeLUJq3VIhbp46x+xGV/TvKvODTzycNAK6wQ6LMVewaJrSZpz6vfnpiYi
Sfg5uxn1PNk9lidCqlHpEvYdm8Z2dIhsB3rm78jFMcKqRCBX+6UAF8KUVBYF85aZ4iJ1OFSsqw0L
Uq+8c43I1XD/1oFdXTt0+YWsGLyxr+oGEzANoc9TTXwquetJ1Bn+v8XL/tR+f8qr9uaxU34crQGl
YhxvexxeW2Bqey1lsZqmrGCKW4KCxAFkBktmVZpOFi9Vkm7rpPlqZ0QILoncOgosoahsZjWwfs/R
3qQMrAlYNwbWzmCiWjYqoB/Hve+5xas+Lmxp1vyFbGIblkmm7lQ2OfXWkjwOLXA/w28+atfMYMGD
COsds3nqnCALDa0fvrOsOhiyTW/u7LyrK6iiq7eWj8YrXrfnJTDJSGG26c4S1oRHiqixbP1meERI
BQ3HhuaJUqRZSU5L27z2nX1PzARBT6L2siUfruI6dIiVDqwzKhoN1iPah7qAqCjVEC5L+eUb2Zl7
cELKab0lzPjCRremQwxVcUsjwWJ+QdRgRtIsEcSw7yLVYI+YjeaBD5NjYiusWyeQffETE1GJQNTi
WHBua7dAQh7C8KA+oY9imWnqxywpVu4XoBllWihfMW9rtX9u/cjI8+faNPj8KTmrgaECkaZPro/Q
aqIVDhrrI82AuM8JUVeoQy3N/VVoli1eiByN3wGieiiceH3TYu26CA/ohmZfFKCNTTZWD8uUksY1
js1jM+d5mI3Zzyh5AkIMRu2R5XYcQOaYWKRreKvjYWXjlM2nlaOB6EZLbMRadw8zi7yO3TbKEu3W
pp17ZMVcFIOOpwsJVEfkVzPVdBg1MbWlfOsQxn9oVd5swQzKk8m20JfFrTENhC6zrYU54ZOko94h
UviItxBJloZ9mRr3hADOOc+l/CE82yGDVUeTxRkJz7BnwINSfFnudeazT/Gww5Q8clGhx33kID43
Aj+LdIPNeDc98rU+uB1SEXbjFxZ8z8NiBofOVneleGwlJQHNp9LOVm74eHA/k9r6mQZO6l52+s0Y
JRvymYKDHuLKnbY8nJH7qa2j2R+Drb7beN2uCK18ztjnXbSeOWLtf1Ll+d8Zf5kEoZdKVOU+4cy+
YH8BFTSRZCf5BSfely2ixNfEQy5d+CPtTHxhzcJbJKaVGErsu1kFW33SD41NludcEbjj45sOBj1A
36L39xlUy25hH0Md1KjzPHc8l+53ilGRd9E3XvEwYcFhQuLoKMxgTGxm2yruMW78beezUVgmfS/0
GV8jq6xB1rsCd8VWlmjlWwiDXJ2oc7oUuZnw6GStgEz5XhPfdHljyyW2RMnoJzewH0ZEYOI2D5bh
TmHKVAIuJJVMGDdcPoKEqZMwAuRuEi6C1xGbXCfktibZo5c2zDWNDiTMQtxsGdq6l97qgRhdvfar
p9zzLmPZz6FuwMudFgTj5uLFR7Xg7FvICWD8TiGRJlN25UY7F6VV8yLQvnL2aOxAMZerAMjpVIoO
AvlkbcArT9t8qa1zkjB2xbAzPLmZczEofjYpTe2ru7j61Sn0fy4qfViZbhbZhfbp0KbcMmpXnM0T
fYScT7YjOaKI1XKZIZtCsjlZDnbcxifW2AQ8VKVgUci4Wy/FePWhfl3toMU2PxyzQyPs7KFrW0RW
CZGU2FbZ6Q8nSVxA6dnipIAr4hzX/K1XsnGYjVyEfVMRQBhQmwcMtTa57Iqb3nwaFUxKNvbtacII
FAzFeHFSEV/6hRiuOLhrrj5ePKO7t0jcj0VpUB/EONBSOLGq5cqhBk0qUXxKX+dtKeVDM/bU432+
LYisIl/ZANNs5EBO4+BoiESPLBBrKLKLmhhzgq5hFCLWEMupt6mMRO2dUfKNlDR2fsz/MfdNUKO2
H3OZFM/a1fBj40TmHfkKCp0GZlBESjL4lfiXH4C6xZS/SOnL/BPp9rddWMWFVERGUqRa/x8l1BSG
ItguFXur7dl959nViHMsTDG39zyX9CFpvE26gjAVYlU3bA/nk+7q5woFNa7/LKdz/I+989jNXEm3
7Ks0es5C0AXJQU9+7428NCEkZYreBT2f/i5mu6pzC+ei5z0oAXUSqfwNGfzM3msP3tE0cRJpRtFR
dHAMwWXylkZbNkQbtjGRBxywdZRcqpErInG0TYCWEGmnfi5mnTDZb2TLtIQyJtaLlrDQSato5xn9
Icza9Aiq+r1pYIkMJeMG1i9nzdN3cjSwYdXPvTHC9p7HaE6WnMgC+rCrbu2YBlrW0qg5CXDb0Q0u
GK0KtPTlbVJfVKGMc0eEX6FEhRrbXAdwlJpGotYv+zdk1LTDVfxYdfmDnk0824yYDSPrEy/BDhCF
PBosOpsxuBcNT9JK7+0jw4JFh4v8oxfWTyttuVFVT51AOdVdoKsyvezbI2qUd9ORezZh8N/48MJs
3Fg1i3Ey3Otl72BcrYOfUKY73D48ywAfuDUdNTuO97KUT1CDLg0xWSapaosOBRrjWjnsE0XJ0tbV
L5ngECb36BeDwURjxGQn4GOFo05IC/JlQnK3hb7SiGxmG3ox64Gp2GIybkmQZU3rmlwhBFlw49DI
1ehAdHZfgpzpuvGeQ88tNxUiZDhwSOt8JHipAzwAXOSqLyuuHSO8VShUO0w4ixgfx2RbV8Oe3jss
eoEZ/Vilee8bsONKfoQQWwGGO08Ss4rnDA8QtfGsR19T6H8qxU6RzRbBWzq6gKb+0q2z57fXmHzl
BShY9l9l/zWZxZ3A8I8Ze6EpZld1dvJVx2fDtn7RVM1+8hom/HKP8/YN5Lm3UAZhVHHtP0U2eqCE
vLA2IUoFjeDCkuOddsa1uxP3514In9xztbIVKyU7/Z03STq76zmVUKcj011l0XiyKl+uGl0jUF7D
JWAakvFK37y5fR/8uWqMCe350C7aXj25bGgm1JClBYlHH6MD5pcd4YxoR3qHbQyq6Kpt1vRizRKU
Oe1rMRGO7K0RJPK88CMwChVjCA1JbEhrkLMTWgWGdJcmXoeOCuiWhC+DmnB3thjJy2xCnYAxc6F5
NtxK8jpp91e69+gUTcpSj2UsaS8zZsB9dA5Dth8ri8tNxxKW23fYEsSyEkI6CKZyEA3LNcQHPehx
gsvgSVdtxe4LunPnEqyoXV1jFnFCoRH0qIB7PixW/PhGpomVN3TfwkMgwuMtoK1rtln0ACnmZGmO
vleEPVNwt8bCc/vw3iiPIEjoAlUuR/RlTUofbNiAzIpnECnZjVGScMX84KQXZItyYYp102oTVUTY
aisY/9UGYMaPEgz34X48GHFFRUbQZJDHn7JDU2CUYq4KyNyCz2vtqXyw7exoS8mkNwcXhuGInJ+r
ZAqDYKPLvnnK+2kHYfxOTfnSctMEaEyhFdjUyDAvd3R2ybIeh2YVMJWiK4xL5qqwDkjbTc5WP+C7
EiuLUpW7UOwgAnno51hOuD64Zdq/JRSf9tMKzHsVlsssS7y9bTS8ryE7NM5jxQ72MJklhpAk4XU7
COXWToDiEf+B1i04+XCJQTMomSWyad/FWeCeRTuczHihRb8J9tkzFsQraDILsL2rMUA+suFEL1AA
3hyESlaDCTosnOdKwwviOu56tKzndkBB1HRhexB4WG4s7269NvbLEl/OqsmbB82Fu22KTZRNROGd
B5vpyzjcwgPf1Ubg0SiYga4dAwtxt7fN5rEepifQtszInezbMxHl6NVzV+O66Mlbtfr0kYgTtGCl
vZ54kiO+0Z44zwo2OsGLGdQJMmCB3j2qglXW4nVr4EoK7ccrafaYFHy2IjuGWP6ivLrFVUd43PTt
OePWRDEKaSz5EWV2CbDybGuo1ZXQ8EGyL6ta99iwoD07Mri6zJR3rV6Ql6jCS45+O4ygk7S+QxHK
zOiov7PQpfYfOnPTTa1/TpJ8XRusgULbchme84InJZvT0O2gtF/JaI2e0yaOt2POmjBK+MtxODtG
JcwCzhsKFdSfkBWEf40NwmjoMrYtuW1LBEdvmdsnJ4NJL8YH7zCBPdyBTjl5mlAHN82ifT4wfLIq
7wxi85dP30bX5IqjbdN9OKXxOKZCwAcuPquQYMjJy0ilstDpoWoemv7cBemTXvj48uwBsUBhlicr
zabDYFXxvH37RRYZrScrN+gFX2Ui2YRBQI2BGXPfzFs6FHWdLFakWplnnWiLU4WizYAtH9Qm31LY
9ktOd8airZc88FY3wp+LNjyL+0r1V+bExZMFPMD2ovhK+phwpX9w6oxrcnRKVoupffSaqSAEOUAy
lhZrSbzki+4b30J5x8wPymcbhZ7peiN3KeKRKrHxb0Wm/0RxunajK8j37ENAWVm5oZ3tyyHbDHEC
HD7DpZCqdNoNfXArTREd4iDUT9M4Hqaa7wLyjL2NbNq8ET/rCZEvQXjF1TPlMRj1N6YM3S5orAy7
UMGn59GTdOPE0YoibsZRUtO3Fi5ff2LmgN6C8dCoz4h+sW/9lBmP4PBEx3TS63adZdgDW+LRHK3d
+/MSE3JICqGjsU3JXWpUa7JKFr1Q4DFCN9jxgtE7KSoHAhsqMiU7+zJaajdAN/uYrGgvAf+o1pnw
3TnjaWjMHRC0byQSw0vpxPdKyW9mkuPOI/0tYC20DIwoIQNOvw8c1kTUaT+D1XzmyhnOw1Drm2Cy
H+nmESUZWXoZQvHbsehOGqNgvdV5JtJ9MTue8XwrtArHWs9WEecF9jj3aXR0Y2vJcqtXocXDpIvO
Xua8aJ0dXoKR1HIkNnopr/R/POXiYkBPkMYXHja7tC9SSL8C2txcH4Pp6ZETZgjNhCZBNjCwF4l5
nIjtPLZpdWyrzroJrvY1cRbO2m0cjOJReupaG8b5/COnB2A3rvULw7HIMcKLpBDnv8o4tQmkZnES
2zakTtz2DRKYNajq9NGI2MOV5bGpCF/r66ckS8JbNP9g2m5k1XiSXKM7TFzhuiUbc5YXZE9ew/IX
SFG0UiZlI+ExKMT9vDknNbbdQjaboVe/jEQmBxURfuxjq6rq32HeKEw3DGrw5ZhYqlak9m1bpVaK
dd1Tbs1bo8E8kGU6YQAh2hSuS3NJmuCz4pKH6780LRMpNjCHljDtJSnHzzUBjWmNY6A2kUEwvUTU
RmRy7pnbvtZewR9FsXgXnkpYpk/vyNq+8VnmZNOiVhHeprNrpCjUl1nL8L4PSdghFnSxID0R33Or
0rUwuB3EtELgpf9GJDPvBI484Gflrzn+zjrTOZoR2GUWLGqTwqHAu292Ny+O6z3ZlPD6hSItzL1r
Zk1b1YZymzBuYPZc3wy0Y9ss9h58TXmnMTBe5xua0fXw0tYS2aRbb3uvCM62k1XbvqM6TiuUO/67
dIP75GHLTNnKrT29hPWgp9HZ4sDL8EW3oQYt2hNo+kSK0h5CS+hmTDQAXXjGQAJEzpM9x+QD2SBb
DgFucRnX5wE28qLW42+Rsxes4Z1y2x7RTLlHz0SM24vyppPOgUMGDqzEdmQix2SmDSmnzQMMmBog
WbaTJw01JiPw9JuQwUePBiBX8P4aK1nZOg5GymhyCYZoq/nVd1e6yZ6YYbocr16DLBGLXEq2mI17
qNnaU2O33QaMg72MatPeu8nB1HZ6fw+jB2qqccU7QtXlO/bR0OSppVPGafRphD91NT3qSt1CZrSl
Pr/5nB9E0mwQQVrYWXKv+JA1cm0XUcfzSjA0aLNA26O4bPcFimlnTZXm30hRghaJtaDKGKJFESYH
gRygGQ1jm8tfQYi6KZxeC0wsawIxaxye4hhYqLZrBxtAyPykbO0Txgb/xnMzq0z2SBk67iZMT5EB
SDp/qiGrMUqML85k7xyHzoHUqBVV260KZpTVOMMoPgvFTqKZlfIR2uMAIvcUEN6JdKO6uT0TahAE
PW5Fnn55uSYrZqbNPFklfyJ0srkt+43lMiVHbq/ZfP/EIfoyxB+ruCKvqOgpwAbeRBd3Hme5sSxs
EnAkFWeFO40zmb1AQNJ4fHVyiegmhENlJMD3+F1bERDSjjBsV+oP48RGoRpcGjxhfz2IdSt4KckE
FYS5MNCsaC6qapdlaMAvFUmyratgp0r2OX4P+ESNiJztAUBE6n12UNp3gx681RO+I7JVMloY5y3T
cTf6A8H3WvJdRCaaT0DqKSiKzmkBIqH4izVCRKwWk6o+5I9IkNZe1f6CN8bq3YUrAYpC1mnPZhsf
5qj8nyJwbkpPn9i5oG7KPqreBL/uQIRodcpti+ZrDrPvADcsJ/ZLlCyrlBkWIL/ox6hZ8jsSpgq2
4RxDYePWX3FJzQVvC/6uh9VONswKrXvj08/6OSuWQLBxjniKlw6dS8l5pBoAcMOEUh2OPSMBJqSj
/FVnw6NdjDSfNNWjqhZQhwDA98Vrr3PEjQ7BfEEYflIktgN/zCL4GmiasxEhcuDB4PTC4bTsxhGB
RfoyAUvfDCrbMkVMNnZGn5FDgVrURgfpr6KTaYzs2hhYCBy0oT4bGpx//MjG/GJ54akIENUFHeTE
2Os2WdS9dMBv9ZJPno17OoZEiDDnkvVHEE/D1oBWgKq5vHXT/FdGaMg2VTe+SqrWpjGw17Qw2WNr
Y9HMBGRuNjxblzpj467VfodtfCKnfIYW90b2wz1zwpwP0CyH6EL9cf57Ducf4mWRjkGR738RLWdJ
bBoW4wjGzYaFE2zm//4TyzjE/0ReSOVuO98kcsyrAboB2uv04Ju7fDmSIbhErIRqbwZg1SI69U19
y035Bt3i16xUXsoBCXSvrIND/Y2MfWuUT6ZjnEm+LQ9Yg8/oIKLlVHwVYf/Oo/IhSTro2FlxF02z
hoZCkYiUgSeLV7pfnX6EzVn/Fxhj3fzPDFfeqCsNARXbMHT3L6DfiTPTjbzB3VJpzwwzcIdlgA9x
tBHrIAdAqPfWqVpuXSPDaNaVAqEGBnqtsGEGdFzbyj4Hbb1jU8TGcwYhkySxM5mD0dDl9yJnPQKT
P2EJSGYZaEw5lV/oKtKyALzC1Cp2D02Aw1Yxz9cTlXMEFUezkIe04aZR1WNaIvkYZhoJea13cuje
Qei8aWl/7TVtvowYn7AJxAvhv0z8ygWL2mMUYQ0ZewR7SVjtyHLC56H3aote2q6uVBsHq9gaArhi
a9oP3URmrB6aB40gQvrC+YThwEABe0SBiJ9Ti9l7NPzX0dxR7Z1g6gpEMYHHJcs6341e/tw4pQ2I
EWzRwRzdV4wL8IY2gWqLvQX5FqTNSmlynzlyWDgx+oU6bR7TxiQ2bOcw+MS3AkpLmuFrLZsLefI/
gHN+8ir+LgUOwpjb18xqDS/puBcBi4qKjHHkiGzDuBKNOL2m3ripZfzRlPMaFg9VNe88+27YsdD0
FmzTmX8YxrOjAwRInyxvBTsOL00HsKvSMCkM3b2PxCt8PBSUjEI418jkqAnGIkuc6sawDqHgXzR5
x7G++fu77g/M+i93nWcJD14/cyaTbeK/3nVZTu61oVmwd11/kU3UFSVDTjghxCUx1EBRUElIGdmv
olb+FpMqtjAe6S66bByR1dkd2l+TkxkrRUjaHw+o72gftED4mtOfWlc1pjL5ivcaBIrEuOFFO6nQ
bhgxEdeERKwzjK9skfkNBR5ZbUYeDCl/ZFc/uTDHdaOlR0wU004oNhT4tWeTVPEi44B/nIfDYPtv
ztA++bMVpQQhvGRFxGMCyiaoFt6Gqg9ihqv5JRpxp8jmD3ZPjv2BLeWKXSAShQzm0Ch1gCkUpn//
Cdv/5nYnVZc0BJefYIZn9PY/nWtR3vmgFJW3VfVb2EWvenlIteY4SpZtccjoR9dlh8gl3cM2BK1r
kfmYBCz79VFQPFrvfU0T7HQ58sdk1XQd6L0w+PZshjqtxoaziGE4lOULOz3GaMPOibrvIOIOTT/t
GoaoHpxNZe2g1R3KunnNM65cT3deXaPf9ZIPBmMwFjGwALbwUbekpz/PTop+DCNOumKKsufVfqcl
Yrcq/ohyqiM3UjnPot9//2HN4RF/xSKDypEuByO4UOzi//phBUaoSV2SgjMQTT+a8beOrBBQ7cvH
UM8lBUtj2ODpB1krP641sMYGCQxslohK5OTC7l7//gU5/4bTTHCpIebDWhee/pcXVMbcHMx8vK2D
EIzlTfTppo9pAjHK6ldV3x9yob1PHQDPKXT3uX9oS/VInARlloGID/083T23x2ia30BOjThkClDi
l2mNdTJwC7Dh+oiy8mDNUE6LAOml79pvJvQOoUHtB93/K/kdRz3lWNq9Zm5xKJIenx3Pu1VbezqX
PEyoMXsyCh9UToWpfzbQpcYZBka/8gAqLjqDdIjz0BCN7qj7VPvnPgPgKTUW5L2pltqv3MWcBXH2
daqG4IxOUOiz8DtIKW0yb2USt57l6Wk+6MyK662zovdgoPdzdBIOwpGHEt8M9LmPvrQfw3J6+/vv
wforHd8R7LZsdIdgauFFmn8JW0CXOUGA55wqeJWrbCzJpgBvOzAea5zkVCYPVpXeoyj6hgC7JyPy
K/ap6FNCGKw+rpbDjFdm6ZEv8AAvDI0uIIYAG41c4BzHUQseGuWC2bvI3F17VTfWOCcZrM2RTqQb
nztJOU3kxXeW4v7UquI+MCJYwVVdo39zlzIKrvV8c8Js4oMgc+7PJ/D/g42fxvL3//jvn78yEBRR
TbXz3fxLxIzFF/5PF8t/CjV+bppP9d9u6vPX7zr8N3/zf4UaW/8gt5b72JWSStPQSX34n+E0hBrP
gcbzCW0g2CZE/v+EGpviHxYoCc5sno6GY5v8pf+dTmP+w7UsjgXGv4Dnhfx/Sqf5c/n+82NY9wxb
tzhDJOJiQ//r5c1E3IN3b3fbKpLg4azsNA9G2vqFwYyTD9vUCa5d/7u1kh99NO9d6j3N//NH/YDw
GnWws7dakhtK7RYN9rkuEcvKwmNU1KKYYyJ/dcCoPjsBMotkFyXVGVYTIEJ4X7Agok8taFEcYJv7
L+oLsN5/PUF1z7KICSLBh49WEvn+r0c6k5WkG+yu2/KvTsAp60NfMoDrIJnCwfNXmTlc+86MNnVr
34kE3moIzo+2gHSOyP6X7iDA/uN2o6n/aMdQ36TgdI569cbirDwJucoDYd1UVVsgmcaA9TYuWEQi
SRkQF8kwltw69IS1Vq/4hRZuM308tgyHE4vMG4fM5PsIH/TojNzLtRLJvrPmIyHr65vqw9+FX184
m/TzWLra2reRHidedIzQp/oW2PuwZB0JL/vAenh4RJ88gtbCDRsATBhi6e0GSKIHZtsBY5i82cCq
YXjTkIQ1kTQUOPZnQQoaJKFw3yvPPXHSnNnvtO+F2NV5v02mDm4UZTwKDvM9b7SNxiRjQ5RqS3Jw
Wa9g1kV3zCwF5a41IcWIWhZIprEdonI6+lmTzKYd0M1QWBlQ3wDd4aik8b/287qZBDG0dsQlT8hg
OtGw1RPg+qSVPpSRuQNgFKFM88Q5NRHH8I0xO6U+iwOM3lYmGbnF4lAyaS5RFD3aw+/eUxep4RXP
4AatRixnyy6HN+8mjAbSodFRlgCjKJGN6qb75Do1C3zRwQOvo3ZT1CBH25DI5U5Pnht6pa2dVs91
1HvwpcmIs4a+OFjuEOxG+cp6otfoDN2gMwgdMPIN4RHEa+dro13lZZXvZYa2vZMiwoY9fRXcgQzB
xw0N0haZ5tFpUdHSaOAiDoudQCRnDsHSsLPrEIgnJ8IIz0RST3qWNvlZE05D5iFAmJgdkx201SFu
rOfcjIyNkOZXEnk+ivPZEOtOyCswL+v1uGpE9OBBSNjrlavYN6fdIe+NdRR0FBIqAKwY9/kT8TbH
keX+MTD8j7JkB29aLHoH6PNHOdjxBYnaRwpLHZlGdR0ad4tyE3up4iklw72BqxFTEIV2jWAhcTHT
D8UEb6/ZazpkVToUaCbZ3SL8MdZSdCDzhjdOnqGE36K4u5KCvXTJGsLyjIuAUE01GfR5oKgS4B1J
SqXI97+wOzQ3wH/ObU9xb4KacRkQ4WmNCdD71hxyGETovjgF5ILKBvXcdCxDbI8Ol1lQ4q8KLA5F
UrzLiLIbgPhelxxhyLG4QiIN7zsjyA653LrIzfOUkpiHLR0/FXUN6+C9OQ2nQqoLjoidtCHrc+cs
A1NtmUwvlX9FinwplTolWXaujYdQN79N3Qe4qmo099NZs4jbip0tM+ZdHGqYtouZs2MFa7PDhREj
NQYZxSeYynqNEBq914UsiZjrZ1gGffw1zYPpIO4QTk/jGqDdKNhZT/UR8CEE89ha8XpXMtnJnK49
iT/aoNaXIXk6SoevAu4FS2dmvTaaek9YsyFwg6lu4J1e6PUBcu05rqYHjS2CYD9WED/D3AZajn80
cveV75PDz9ij2kJB1tvUdgXOqTB4iiK2BEY3HYrSczYZ6LTAOcnqJcqalxaMpi5n/XUDSS5IDqIi
gBoS84p7Zlco+F7l7EVW6myHsBdFKs9Nw/I/oopC1HJBhY01dA/UCUOWk5F6XN4Age3y+pq7vbmA
Ekh0BWlJnesDTQMMB60KHZzW16u85WFmePzf2AoxIPZn9AZb9ASr0TJOkqAxRe6RLXGikxc+Cgf8
sRZsx0RftznPJFajH0keNIhHPlQUvugREH7P+xlH7zcppygzQ3NfRkT++MRi8Mh7k9MVIdI7iE9X
vRazPNzsMEsiUEI9GrdngZoAL6lGZdsWuzbXLvHIa8ySFHN5CMzbsKIvYbwNynnThmzn9tbNCeqZ
34tOVuKVaKexQP3iXUXH1KJ3LsVoJOsOGQjHmPHL7ViIutErOdkt1hxYI55Pd2fCtiTJxbS2jD2n
R5bjGaNTAp1D9u+ZrsXw3MLfU6FjrXeXTgzHWrej1z5EwtNq3SN7G41pinZvp+Y7a4SzSwrzXRTq
Y6iUsywIflizI2HRw/ECfIXBpQccGHsK82+3O8jeQG+RtqwsJh5+OKJJ04ghNU7sDIAVZZsxz6Z1
G08PAFnmaa5FTIfRL8OSeMaU0NSk8VcuiE/IVcN9zCl2awUnKwNTpsIEf/6ErMee9fWzj46c+FTU
G2HBy4uq77qM5YoVlgSznZFD4xJkVIVsrW3be+yLiwg97GkWDoOwbrbojTh5O/sAAfjAlqtfOzwa
OHBYDAfkhwAr2tTeeAVxhsi1e+dNtufES3A1qj5FvA2SX5gJ1FkANn7pvo4wdKuc4T+6l7dyUPZS
OeqisTGOTb/8susPPVVnPWKQFik22B1a+EG62FAkDG03ataQFvZhVncHS9l3NHIA7uBBL+oSh7xo
sX/gZ61Pf364pPpGiYi34AP2kpYGHSmvQ89Q+QCGAWg1h3Nauh6vB9eslxWu321TE+mk6rVtsdfB
4lhvCMfEqqMwVtY1iM00nS8w71p108RDL4cRAdwKtPEtH1idhTNgF5DMMnIq6ASKr9ezUUDDUdC1
Gj+mUy0zzsK8ZdugmCS0lkdxYMF66r0X4SMySzFUWAZCsZkGadBOWgDJloYcMd1kwgZeKa49I+ld
72ivjE/4rqr0IWiKT00D+hTIg6XnNdNxh42W0/lXtGYn4p92DF9JF2m14iRyq13as8JQB+21CoZS
X8duphGn5d+LLnJWIWIpSC9NDSqme7TZ/2K82/QNfagswJFKshPDXh8oEWfd3R4ZWnksPfMJ1Kax
mpopX+U+Ue1TjzFT+0w9nrhT2e8yWO9k7mD/9P3sPGp5vY365CER7Zsx4lS34Uez5ckudUucX59P
N/ITsQgliuKtt7pdoreoHbz2uYt1Ulvhj+JGMrfV8FR1mlpJk2FhAxu8ZKhads46wKCz6kV3l2bR
bgDvML7M45eo38eicC7UFkUb9Agaqb/dxHD2EmBC4rHNVqphLGqKtZYVWEXGg9+l4MhNbTPSpO77
aNSXUvO5dSsEaGX2rHjIJPH4XZK5zG2YpJugF6vazt7csn9MiSnjbsBXDaUc1AWtbWfzkcsBRZuZ
adk2Eh8x1GREB8GBLMEvTAwS9rXEieDycMTnZjx6bnV3re5sVSVzYa0zL0EwPet9Jm+tB/PfTr18
X6YGAR2jtUnJO1YI2zFtlxdZmufGl7O1ippG79adk4IoJYFz8uEEZTLeZmAb0FcSCevbxhY93LoT
7aadem8T685XE1I85Y44tUVlXOOkOY91HJysXDOunoE6qkcHktW8k7oLAcfYhE9BiQsRmOz9HlJB
6cbGFk3rsGEw2W9Eb0CbcCd8qymQBIYc8TVUrntMCv0AXuEVnjXOjBzlFbNqI1s5joZB2V4PkUMQ
tgqeTBbiLQ5idg5IT4ygewhCnjBlq1jFNINkSJ6HkH0NkBDlO1NoMGuBU6HZ1MNNwKd6z2JHLFj+
AdtxuXXwQP4uVUiuxcx6mf1GNju9JbM4gyxkhZAiD4fzxAvbZW73EY1MIxb/9w80wQnUx8iFR62G
Ox1sJkCo02hDMew0Srdhzm3wqukIEbRbe3HDYkjX852XTDiqxzVOS/uJA9G+xB1bBKf071Xkq4fU
VDMQJa927IkOrevijETXVVmO9VSHdDZ4e1aQX4d3sISHTnc+MqsDoSgqk734g6nS8DL0qJoUSabp
WC0K1+BGbPoP0PYPlOifzuR8kbEJ3CxQ8N/dL2I7PM3uOA2B5A/CQFPj/A6QLy2qCgEhuC9UpEe7
dYANpnyITYwWMca9SrY9cAt9lQH2naR9VxPcYG+E0GkhNzZ0OumWaiaSjwRhOCtE/6dRrwrEHkSF
tcWlKSED+p6qlrTMS0HkUvhen/1+p4lh7ZrM08LxylIj1rS3vI/nxAuiVbuxfhoAHFnQ/sWc75NJ
hnOwNpcyGNZVjtA9wCeThkW46weGS4rboHDi18AxcWpi0q1U/O34xXUAsUvAAl84siE6mezQJ0ry
wVivttZuPVe821hPwqjxwA9gQiatYlXnY4OYVb/2Ds7loBpiVht9sG96qCOzuUmV0WPcS1Z/0D22
JIOqtVmb+rIru+KStGKFy6BaV2VhM3PIHuIkLJB3wSSstYYSnpuQkWcOG9qbfkwAats0mRfruhlv
NJF85e1rFYf1KeadeXql7cHvuWUFet+pYMgaRHUYWGf5ttLlSFOTQTfZR1175TrtVRutbQ1QgcHD
ocphOymgY2CR6o4ocQb0eQrKM48l0YuRdGFEwOcDrG+uUIxbt8AhQS/yo0tf1s8wCMMW5tyKr/4m
qi7YJV1bMG73i4Mn33UUJv1pMgkOIiPIXUV9b+4cjABL12WuGQThJ5PZ3nEPaR2eHRh4BI1NNArF
hJFpLbMO+kWQXHUtXMMUwGpS5ggaO7mNf/f4l+N8OPphycc2scSQDaDzgI1ZXnUrJ/fhgqGXbh1j
N7XT70k0z6VnfQpnXLTul2k137oCSFi3zaOZUVuwt0UwXbiHyGPEUMHppG+IL26crrzJPFWmtYE1
9+RX+OtNo7nbXn/p3BkaFPhqGxhoahET3sFcbHpyylnJ0CGVPSNg1Uwo8hs0RiOgSTIPyA33k+zi
hnR60h8h3Xiweqpt5xbjhuAT1uue2Wwr73dbEjFRpMWwNPHeMaWWcidKQu+CkoVjWUEcIkjNFpnD
Cpv8dCTQWVP01LlJ801vl25Goxk3/HOIYWODUT92YbBvbDihHr4WVpUdgjuO7A73aqcvRgC2m9zg
wHEBf+VN3x40WXrHqrQRg07wIzvApsdYcp5kuX123Tl2YwJsoCdk1+j72LB2WQJlLalmtlICP6Yz
uP2MfYGuOLJNE57+KRoHtfXZnTKeX3XdhKyN+A2XEErPJzClmvRN1VevreYcvHqutEasWPMh1vjN
WyMaErXCUiw1PXjxvZ8Kizsr05SiXaLwjUI4O5V8j9zxkZwUdqsJeoFewntkwrDquL1ZFIPDGFnx
WCimHTUd1djRIibntrQ3LRgN08qtlduWExeIv/KC/GxpatPHAQ2dHGbFz9oMSCcdtWFrD+5TYKUt
Bicw/KHlb6IB5XFiGtpJdx7hU835yfQ/tCYnylo9M9bgPVgFFLfAlcXB9LINQDV1FUHvLDCl50s1
wD21wghCHRBDZ5Z2dAX9Bsme2XKKvTu1FaaCMiVZbprIFY3k2tHqM6r186g3I5PH6mabunniye8y
feDpiyqlgcaP4S/XU/8KH4pFwviA00u/V8DnEt0vHsIhe3K97Hugejt5CnOObk1PUyPURjW9/lY5
8r3UjOBgGHkBHQ0n95TC48pRDrmjvhNcnivCNKd1lYh9jgglaCp3SVhMThq42s+XOvz+GBzZTCsJ
0ct6EEKO+RySV/fVY+20P1TLwGcg9D4C8gbdVqmVqVv5xZbYDhvniAbwxe7HejuqAuomSlXPoegs
DBgsU+fduTXCNTPm6VjrtbmvYrGRyj2rCpw+rvWvSRv8ZVL6AXLgBR7k56yG7DZgZUHxDJPAp6gD
DOLxFIFQmvc/3PVYtyvTXwXIQAHnXjzd6o/u6DxOefIdmjDnKsGAwsmTX15S1g+GAZaxFeIZ3GOx
8fuaRqCKp4vFm11FCtR1qIiG4mH6mYZNc9KFteOZXu2rFl916Altz9jmlkT+eA2s19RL4vlIoYvo
sUm1mT7uYgfAXyZU86bM6oES5aZqb9ilsdvdbYLsFmqsMZ0jcg0ClexML76kw+iugwj1UhqjanNz
IEt06G4UPWI2Is8rIgiwTUGWatA2NaCyx6R/yuJbWGOZRA/3WBTDOa9DkgVDAEzY15ihdCnj1RyB
OGLKKUrxd7RARDQr/w+Ozmy5VSSLol9EBMnMq4QmJNmWZ/uFsK9tZkjGBL6+FvVS3VHd19e2IPMM
e6/9yxwRLbbvnfF2KUCR+NbnpOcg2PHXUckMEEtywzAxXFKBL/mEbFRCMmOAqIve31m+bu/bKsUi
WxivIrGg49OaOoBqGPEl3IbdugmHp0VwHts/TcICIji9ROiA4Ml5jhlpwzASznWCMD2BRFdNUaKg
lExRBpioqYtKxy8vXmGd65VIby4wBHRme5upjF/nFVVdtPxZeNjRHuUI+Q9hXc/Z2feb65i77z4Z
xKll8JM7exlX930sz2CMHgWFYL4au+LLCPd+wnG1HZqHmIul08Y9MtPv2p1Wt4HPwd1MTLTI32Fk
r2FpAZSQHesmwQNU56v38bEdH7yB14I/QsVS/lIgbSbb1wjCS8/oShk9k+u4UrGA/Rd1/yCNFK+L
U37laf5MH406OaI6qNtryt1e105JQoZFCiHOtsU25BbGx4H/2SUrI8Ewbx/JcPjg5Qw0pmigwhVG
spmTL784HOx4se+tDlQHRfNMXCFsyRju825yOKdhL+wN+j2QkFNqlwBMmPf4JxDJyOMnLqR1JTC5
wwu/43taWo8vQMlszAn3qUaqDsuGabaeTbKk6wlIf60QbDujyyagetVKHSW8wGLRnw3WuaZBrp7t
99R5YvjAaPCTDfav07bnyes5gz4QsKyOYvXeOfphsSOfE2iID7K1vpXxSs7TCUEDZnh8HLPca8lz
XwD7A8W7s3vO4bG0rkNOvOnBp+nPgAfDFyTuWfTorK2+3eWldyvHksYqrrfsuJjEMfn86/QZkuWK
zKhfLTG+o2d9G6WDKc8wERnwe2l6/cbp9oxS5tCjvmVl97BGhlPQduDgkXyTHhLRncMJ8tdbFwn+
T7R4ZTAoY9UVMfbox01OgTp0iPLUvdFldz6hvUdLQnnT9bsoSV+bhuGvx14L9a/R7QCDbiydET/p
o0+5Z/3LpKDj8S99L98yBrM8Exe39c+D0f66Iv/BiVsR6iWxOEZvZMiQZzE+aETTNE1z5er5G13w
YhnDE1Vd5OJBX/X1vU03d+ApZH5CMsl6RJo+KUdwEO/tombKORHpgLqErF4ePk1LKVYKh/Hkaoh2
P307MoJSXx7bPI/PUfu/bZhUO5LndtMA/K/G47qJBubBpi3eCUgjyMOgGLRHfy9q1w5oyUHt9+0e
lOu5nrzumLsKhsNgMpS6kueFvhn5edCM7VlzP7p+UOcW3CtDliaA8b0EoySEpCidz0FRvkD8OXUe
eR+yn8KqWY9JYMp+pjW7udOMU5SA3XfSDttD/5bqRIh5RWeTz5fv4AphCQEvSLvyPvQQgjUHN3vu
6SWhWoS1Ysof0Kfhc8rx2u6sRHvMyubUVflb3TNaFXNZYvzDuKmZIkw6jBlWkQOVH7C82JKMhKx3
Ln5JyWG4BtotyixtiK1QSkke1ZBrJ2VzZLhdHnort3uqCyzqkR5A7Lf2NaCFUC3LqYHbxnxqnq4g
pAPAyWdT68oPuAlPs/+cZXp0qHSgslU09nt8TasrWqNULIkgMr80AXs5IaJiO5gjuD9XhZxZ7xDu
+ijFRC0BsUk9/zVtcoFW2Ij9NpO4S1BXTXCQPp2HWrxaLdQeBEp8wrI7Tn7A/APTSJQGi2j7YI4U
XhMdpYQY0vzMaOduEZaJ3XhizOCQr4T897OOuWXaWn0pZsIurrnBnsbNIOBhzurbaNSmdebvCp/1
AX1taKDP2KYtEVtVtJQ7pVm/ACdgswTLDH8cD80UkK8QccK6Bi2cfCJ4DJ2WwRVd6/egciiyphxw
dlmIvZTrcVp55aEymIwg4mq2wwy8wM3jV5hCf2M5nWnrnWuFsc7Btn4QuUcY4Mg3KikA9oDXKC+i
cjrFeRF6mJIevDr9csvyMEiy/IgKLk+JQQZjb+gHlqw4oxkPQpZsuZSSFZgSXYyxfnbaSMdaiIDZ
6wSuP6wtfhoVQZJU79Ha6ZhIQDZRi96/a+8YJJU8SX4XLENTQgLnWKBYEJpivsjTuR1xRFTagA3D
KrODhvQiXDDxAeL0dvoEpLVzW/3QKOpSsTSrA6C77/PBPBhxkBMFcafi9hvl0YaGMrnv1U/m5N5r
rm6MUXXFiJrBmiIOdzk5qXshqxhGmjmJsGmgjbPZ2WQUH0d7asHzKPlg6dlfEon3qsicHR2ZYOtL
BaTjfOyxIuz/0SyQR+4zP5aQCPB/cOHPHFNA+I7gNMJOyOVUm5UVdlCBsFt1d6YzDvtG4Lmnzp/c
dL6DMLFxWTh/UHqj25y75nkcXXqpouLSnqAWWFHL7ybqrgVx3teOPp+0YRIZUxyFeQnvDNzDcV6q
4imqcVE4JgFuU0KEYIPKesx1H0iz9+f0nLyG9+qn0j8NFI4nBE4PNJwPOfqwfWNNzYGCXDIpgbh1
b7DpeXBdOhhQgoSKSAJY4goaiJbh2htkdi5rX+4hhoYuVR7Dtf4xjxDBFRomAqaDA1tL2+v/pV3h
nJcIH206YE0WEXnihYDbYRIzUUf5SA5etFrSkldb1sZuLuefKlsVqZzloaS1puBKEJLXyZPZ4Bv3
uVjAOahfjKl43gxMUatsB2gkGlzmUqCXWN7ZgK1h3BCPB9alWlb+l0rc3cJ7vG3UugRe92GYWzio
qgogU7uyYNFSUBvmy82rFKU9vgnQgfquz4giIWx3xvfO9jyOrN2iYMEgG8U9DqimsCoTXLzGHMWt
d0grMJK6bXsQI+rPyupsnigr3zvRmmf+tVi8sQPkk8Ezr2Y8LKyG6mUne8rNRL+zyIs80ooxzTT9
FCgPEeBl+VwAuMiKuL9EvstQGUECMWcAHiZq0yofb35W9o+ZdEt2IfozRiXMZeAoDina4joxxAuG
lU1kuX9oLO27qdJuYw1nvBc6mMvcP0R8Qc8tFMyGaTvmUM7Kgvi7RV7hb2QvE8Bbz5TDU5tmUSiw
Mm7HoqGWH7TXDCEhyaCsv3puyneHiCZ8IdkN/xJMHbiOjw4E7LNl2y/o6KnHl7fIrS6u59xZk/wp
Jp3XCs/xOATuEDG7tO9sSgTgweaN/7zqCQTb2WMuUOHt1loiqw0yhw1+6XVdd/goSD/0o0e78R9U
dNBG613L5kO2wplXcIJlYSMZTO8nAYCMRUaFrTYTW2m7J4+THVO195zl3Xua/kQDXOD4L+5VdaDJ
uMCNutPm+V1VmLV8Iu1idBp8+G+G7T9mPracZc5R3NFkmuLmjSJsEyiB1YD0AWIjxgEYSPqySbDA
e4t899mC0+H8tUvyZ3LAROxyN9WcfXQdZbH7LjLn8Ae7F8gS/2/ypbwga/U/kU0nfcpD15m/fOmc
csR7XDjeHQ3Qs9KbS+sbp1Xx2cGBn2DUl8Cr7QXlW/tgSIc8CTK96+LDZEdO+IDCqOlxn/Bv/S79
Z3nqYcmRCfooJkbvRKU871Tk760ZFbfmZ2IbR0t7JeMnefBbZkzaHZsq45st75UthPUazdnf3KMD
8TNqI6IBejKlcKfYcrpLtf/9rPNBFTE7TzQ+TyDor4VBnthIXwysIXYIFLPokiu3vc+EA21wIsJO
OBX/Kl329MMdFtpdDzSAAa63nMmAP01p800qcfOaaPaDWj7srtFB382EN6XoHcDq9KdJVMHgWOmT
tETE1s8gEcVAw9xYsrjGqaqOsS++ccfPuzbOszviLy8us6WLAY6xtN3uWXDybISVEnQo0y7IiNTe
kedCm+ev+sNcC/Kh14HoUOk4sfcVG/hhYuGEk8PqPQeASzPIjGEC6+IVsHsmtBOQrjI7TEC2wiY0
Dk1M2F3LABKX3LFHRAAEn8X7XE8ydJKxRKDrASSy4gMgxGVb8vYSwF4cDNaoMZORoHW85VjUzR2h
xZKlI1WonCESR6QO6P2nZuj/2qS0A73ss3O9IivKNAosBoePY2a9xgrf8NAC3kR9YfSoPHyZnEq3
49vi/AaaTnzECPudx1W/pr6KdiJuwobkCI2W4qsRgZNU5cYd/e4wxjipbG2h1CtZ+FilcvaRSWfa
FOzdSk6urePa194p82fbbEJy47KjA5A4Bl/37sg/xrQY9BIdSc0CpD+VAwugtUtR8Xta4lyK7Vxn
lWJj0+YYyZDzVwN9MjFiuC2nDwN/3AYCXnLOdavba8bFX5Uu05IuD6nUn7hrENBUmnaAtEaQedm6
J+UqNxgwnPPaqgOUOxEOxM3vIwe0qWb2Z9hL7b6Z0mNTMar3xSJIO3I1IufBM9Ca2ez/eg77Fq+r
MQMZiAo/wkEYiys2S/SSq3tu+cAWQR0hvP6OYqI6TQa9IL5kpp6UKrjP5gueXrbJs+m+ehHL2aSB
jtPyZuV2rX9OPWPwYVx+x2y+9WMe5mwfLgPe0ufOwwKTtm5+cFJWRdmA3S3B4jemaTAq7DJN7HwP
ij/ftmuxBofk/38smG2Y7d7S2Xvxk+KRwo/ZhzcfFVK5LeurFwUPASFyEYrBC2aYaYzoAzsrCMBr
4mGLi93AceDeOzG6fgODbBRNFEoASbY5wzg8SNMH0wT6Db6g77oKtY8/PM2NfTHtKsiYc344q1Ji
tv4KGlfXaBFgiM9oMp1X5ZjsBM2TBjJp7/jJLxesOaBCaBv3D1Q2MP+RAoW9r285j5jykA6N9U/V
wVCXjc97D71t9CRzA4BhbspQbTlFyG32S2uKo42Db+slLXC+HhunHOmFkVSdWLBesVdmoTX076Uk
/1dbBYWuJ5+llRSwUNCQWJaWcSr8xmZz0ionxuFOyW3040OueWR1aenZKJBHDClAqHqazUNuXKzR
+9VYpbYasJKJRhRlAJRfhFcsL9EgZfXA9VZ+x5OLMhlPxcy47DIVoa0RnFYBW/KS8TbK7kxc37sx
TuUWXOqRJ8aD1wZhheuKba1t3ZTnhxYlJpsRApCI3wwkkudtP8dmUJJ83KTuGWcFyAKcpTsuBGLD
BWso9GquwaJ4sst4XfsCJHHLe3sgwizJXBYPc8glUENvTX4xkRykabOESXiE2JnoLHC2MF/hxn53
RRVtSFKsg0VqUyC62kK+A64CVyGm1cFJD7rebD1GxjQqubH3NBqHDPaKjOnYwebdQ2iV3K5tupeK
d0jW49dk7adGviXSQMFom/tCh6g7M3HniseB1LbkBOd4DGa7wGDIt70lTOO2FN4/XC+vkIOV6pcD
22u8MorzhcePEmBGRNGK8bMR2byLkMRviMoGXVMh4Mq4t+AccRS1zQ0cIDU5AA5ivaw/M2EiiJCR
+rAlUm+gxlKVcVel72NSXlpxnprmSap5WWG7KxlnhICg7eVSPGgh0TW7aKAnFjxBG0sTX65ev5ny
i8wRAmXLbN+aRbStm27rmkCmnfE9s+Fr2hkSCp2g16SNA6OPP8RVoZWMJFntUlRPytTZ0tQmWsu+
PalZPNl6/I4yjmwi+UdqM/bKtuvAMA+3FiXjRlRYtlObmyXFsIIt9YnElQ+cGPkWu0sD7NaU7V+v
JEGFbQw4e9j0s1kHAkEnlknrVXU2ERDGQBIFg6BypmiuTFMeilnfi4JdTNu3jKadTxZyfyaLCcKk
2THErvsduyWbMmK4ljEcbDAJctD67cSmmZEFDcOyEFLD5GWsARu1zfeSMNtoko4an51c5bDA1cCc
bhqpxA6v3hnw/D9t8d87+t2l82ABxogrYf08Frb1XuvMAocaKcZ8IWfyyV08h6GkvxyaRHsz5uwZ
ikpvgsxlwICQ14m/lOStGcb55OTPeT29I681IGNxJOP5WznqHMCjCHTEGCmT6OPUUigOi2OSn+28
s+XNmA/f840GWuxT4i7igK/g3xyT0ehhVyL+CBkbl7xD4Ho+dW+lWe2JGh2xLc67LGUTNxuHMsL+
2ifdB96PYLaXO16PekNOKzgM20IVyDKmIfGsf+sSHmXcd7NYvvksXzRisO+Gzv4umame0qymaCVV
hr2zSWQ7oaWse4I8ttgqrTDAwr1jME133oz+fYcEN2cdbpQkYVQRW0mMtShgIqI/435Pl3rpsJCW
xeqPdSreyOmm6bAe4gr82v95bMMjTAMMY0S2VqCzHlxwyPCrnlll/DGINzeKcQCBJxu7aXGtLYI8
p7pv9t5EhGyMRiiP0utge39TAigLuL2mZtaVsnhYKInRXYMvGD0jD8VYfLouUBGMgnkvwF/nBWuv
ZdV4mg+5Wl5UjEfaMJ5NkgSDgfH/MmZLwCsvVh1DaJIeZmowPce+IHpQGv8Uap4iduLbtERBLlu5
MeLhlunOQ9GXCLuQNeQZKFc5ckOmzV0lMf8MehF2Vid5yfAXOXQaa8UZUXxeyqDN2j9sNTnNGySP
BLUeFUdyLAcSDJYMm2dKe56mN3RfX5M93lvl2WPxtjWYOWyMvkRrQMbBZuJoYb+zgyaEdwclBtyr
a/wDifana7rs3kmSH7JuAcD446az8g+v9Z4VhLdAm/P7JlXzOWaclkrB3BIikl0dc1PYB/Yz5COw
fbOn9BKP9rCh6Jyp8VdrKqkKLWNRR/fJ/vTMwKN3aVdgDAk9+Qn4xBsc8W/IhKDanmeD9C3CoPdq
XlXadnEpGGNCQ/mX+cP/PU8GEAoFWJmM+yEGHcWb9EuYccyg/D6eRxyYmX5UWvrZOMQnNu60txjU
jnP+UCsXLulMcq6FJcjoFRJZBvW73HyN+umgBhQ7ndMwyuoyvJ6K7fM46BedsETdrd7B47Q80aak
oABbGvkpCs8pHEf/fcx38J09LBT2cpBTaEKBizTLDIocTHxP9iDZ7wUr1+tCtsbWk8AoF9XhLooI
vGe96FXY3+eGFEQWMGASyrDrhAG7HtIuIUlIdshUJuNisgjgIslh7gHJ2AERaQ9WzOnH17iSaaUD
6QRn4vb9cz4gE2il8Vy0UOL7wIP17/ewkHJ/CsvCdIO4QwQel211H6nsgTrX2gACMd+sju0dC/tW
tukBLReKBb3Sw7aRj2Bx5qtn97uh7LqvagDVkTlg1DyOmn3qtfO+bNivVsTx8vhIY6NKfzh4Ftxd
15uJ35tKtvOrrsV1mLvmBLkxBUmGT/akxJOZx9p1kjAmCwsNecmN2uYsv/V63A7wpJHLceVahhNC
gUWo2/TkPpkVWQqd9drZFTg6fxJPZvup6xl9vc+Z4LdQn+DywMQcEUpmMrk5Ve0eHbEcOjPmvKsW
4zwQhnmOAIKapGlaqXat6zxMEUIElkSOidLIImPAjXBY1PGFadQnEp/lecxoGG0BXlyvia82SO/F
XNA0d2NknHAV0WGVsmdwlXh7NZY4e6Y2u/QuF0taFkQk6JQps2Z9tOStXdJueuoisSBtkOPjmhQP
fnQijIj/Fhe2Q9YJWK7BSFZQNxgf5hzdMXFa8US7gNax+oOpskkXGuQulcc4dsVNKaTiYpAJZuPq
Imy9PvEBJeSr1jy0ehwu5fBoDhi28RE9OwmTidjrUEeVyAnwEKRnGIVXz1e0YPg78OcqZski93fR
e+499VApVzWEYmnNpTkEvj3zKgwrHjzv9k71VM2VzwyP6nthkg3KIqjoM3xzerNbEzlbQAl750bl
hznRnS19/+eZiHj0vyJKwnbAFDC5vCwJ9+1B+tUV3RAaZYKgNB1zRVck51SEPJ4sPlJ6jAmZPxma
wzv959bTSMTgerjmWvyH+/kyeVAKx5gLkDQRpH2G9dJZFxeBkwsua2NDU90YSv/uuKQ2ODTuUrSo
uCE2necSYOl+jBCpiFHG6NGJ0OmWjGXOcM69DHqmlZMwUww7W1WfNZ7IdWK0620MP9FrNiWhjAAK
5sTB2ZILUtSB9y/uvCsQw1PRL8EkMFyI5csZ/L2s5a8uGUPI1UMapfkB4CWIa7skx2iAsyMosb0M
GAm+GkgyYN/6mOc0L9gO9MJhy9ppGe7PcuH2pJXGzD8uZ8IO+m1XdJKBYfc7lbYM0jG26FhUudv1
seVANYYypRJgYEZgRs7JN0oGOL4Z+vYwwujJGF+mibfrvOjaphH2MdMKyPYyriPQgz1v27xroOh3
TSqes2e6I+/YpcjzUjaNganpz4aEdGGKDHmJiENmm4S2tVIPAFqigZM2eGWhPeeqiuHnEh2Hvt/G
VJk7RxveRhLT5NueLt/ycTH3zuS9Nbr946xai95O2pM7WzvCtZZrBtpk11s/LhjMD1sskjU+qmcZ
U2IQlPPhYSwPDRfwxwA2FQmeeT9N7o9u6bApe/mv9hL1kHv5bwJs9QAQCdGknquzfeqaJr0x4znk
vS+ukBUFG5oeAaqriNquxVs6r5XB2ZpgeldaV90prdOuiKwxx2CZJ1on1uWZWW52bZy45bWERtll
/W50nHDJfQmA2Hzkx6Ura5n41y5hv0L0W6cb303GnJ2W3yZbf1G5yWhJi9kg5pwkiCtONkkwc7GS
yo9lFb9ApO7maJ9JEptwRMgNZsJex4GRuCjSvAYOUcJ2UHbRSxxRcCeUg6TqoWHFIE/8IQWZxyM1
OQ8Ab9C/MANIbPeMDnNrzylLYZk+xwpDS6P8txhBW1+Lf1RU5d7Q/Kcewf92YsDERZ6eRd3i2PWT
qxp7+1hJGtNhGfObm/pHlo6PSxx/5g0IkpyQJXfGm5Jo2JpqqLBO1vzFYsQJ4LK0aXA6sUnB8cF+
1qoW/vLkOjYgRgX6wKPb1HdGiQ4d58a5uEGuqhh8Y/8oHDJkJg07WLpkgJECy6UdNf3o1XYIZo6A
i0O92njMybYgzJjf1aW2bxrvbOhsmGsUAghAsT4AooDMc6ji+k0DZkrSqIqOFcOftcTd9trvHIHx
jXHfcWAgX2mK/uSlNdIuvMtWNXB9r/8Y2T8DnA9GXIJbi74JWTZdYpei9XHGkkuFDHGlfHlY3XpE
NKJJtf3qq1PQUlWFWCn2wCHIvn1Jlg5QNah7N0fijzYy3o+q+FCCaqMivYoPyvp0ySac5EJ+z+Lu
NV8/y6gO5tZ9NmaSputCPMwOZVSPQ2FhjQOQnp5g05M2AVKw+E5nEIF6vSVc5sNTQ4JcrmB2YZ/6
0gRElFu/YmivGOsKNl0l+xMVP2oq9o6NaMJxQleZ7kdm+0z5SJIhSi/GuGPcXGv1+0dyxzlGmTpB
LE+HBf1qPN+POEw29HT1HlIL5QsgxGaQH47giaM8+7Un+9OyFOVEHr+giEIwhe9QnzXEwwnifAIU
1hAFqHg1NihAg1HLxrAGm9rFVy+e4w0sMFRHfA/sLTTAfnDp8M5yWvYB0kAdxKt3SVs/P7Vzg2xH
AGEspupCsUw76a5aS8t9pAP5AjcHq7hUARUkM3WqlbpH32U2ReCJyNsnqF6BfS9o+Z902M9YYs5i
Nr4GS7sb1jmkF5LZixh8Mo+DUZKbkA+3NWySyeG93VlH3qrt7Fh7wfXVcwF2gJ43/PBkr0eTtavR
pejWcla9SybPazQSCQhjFEeHtjCCKIwj2bb2Uv2b7Si7TpGeXRlQcLNijtjK9MHs1oHhXO+tCNwO
PsU5MAf8m9WMJLXXY2CRLDHpm+Z1iEbieE9g5SZqTrpuZVyl1CIlg+bBeesnf8fmdy8dDw5aOR+B
OI3MWtnGMeygpDYe0XOaG73jrnCpDNP0YFuxjogt/URM8+jXAw1YMWzZX1RQUcn4dFB/gcfZib5d
tpk+r2TAExoKJv7eDYP2tiWsZ6d1IERyzz70FSAjt3pKtP7HhWJKbNrNjNuSOrlBL1Z/phM0NwYe
yDYrxhLLsEcubl1hKGhb2TRklcuMKqhQKvA64xvWXRbWzbcbCejiybxtFbPafuRJGQCv9nlzKVr5
ZsTq0dZXlhRQH8L4bl7dPrmMCo1yeRQ148mUHUoPYhLNFlpdvXh2RxP/HWT/oCv1na5kc2xRjDCo
A8PfzOSEN/I0Zp13QKefbIBOI/234v5RaxgJt0JfjmPD4nBuijAtvXhfCL66B99614z6a7d4F1UY
Pz3F8F4zV1Na3D3XbfSWNEaIsS+sWudCW/jWw6ckPXgHnThMlfGUszTPYklDVrw6lCdm9J4ksjtB
YqCyKtCgaD70sRmRpT4+kzf1kszJY1LGn4A3GQBmyM0a7dkE6eZYE6EAwy4Vfoi4xQ9Q0LJCIk9Y
sIqMYpNZoOIuN5Yb0qLvgqQwycSH9707Vy3WG6BfrG5WL6+xokRzO7TK4cHn0z6wGaef0tcEQ2dx
Q9awZ0xQeTiYKtsuFkMTwyOuy6mRC7nNnO2HRgeDZ2jTrtGcsE/64iGt5W5y7M9pLNzQcdEDM+jh
XpAlRfSIsKSaJ0K50IfbgswRYWph2TsqEDQmwfTZWMlNEh5s+UtIWPmtiWH8g6qITDJYAXUS7NTi
SdGIANMB13c1s66paQ/AIJlAQhayi+JlNKzgro7M+amO7vE5EbXUaXAhI5RYs2Akdp6Hqtj7DRPW
chlRs3BnbSS+qqVeY/zmc9orQNPC3fuWIGTdqld0tfZC1k+yqYzPrNMem9J4y4iG3GfFhOCD09Yf
oCdNrLdcb7sIt9w5qk72aW1/pD7zvilFSZglABTz2t67LhpaFiRM62Bl41QODDtxT5LwGYy1uF30
NbsAdGSTUaUl+fgm13q7lwqpNG01oNXVFxFFV4uXq2nlEOZowfZDEnh61lyaNZrS0N2nyE5OA2ko
W3ARhKbaxCVpYQQtdsc1MG9LnGZYAJvLAlkgnBN1IuTuUpeRvDfReh6ShTPdT0JhxflBodxYETHX
pm/8nT6jkPZyGn3FDOlYO/56FRSYI+foMORkG9eQZHcEAJssvJL+ZLkthcl68tRYSUy6G2lbxsGr
yvrQko+SFz1FJfO9HRLJ3/KZpb9+Yxh8z8uiXRIWsKLvxUloKOUkPEY2VPM/TrzsomIyXvuIgFjV
gqaVZr5rNYXGr1J66DbIPsvYOFUoio6qZRBlezXkXvWArMNxrRlRp8GMW4uXo2xGbZeW5rxP10jM
PmY2aYkeinjvLJdywOu8PhfoBMdw0jUOarf6U/3chl4aX3sDdEHqrA5uR5zpn96aqsOUV/zzO0yG
zdQ/aYP+q9metedo/xYR6QQ143RjaoiYR2wc1MiagktMqvdNWvZ2iAc+hOZiD/DNYwlj2J9R8WbI
mznYGN3j2GoxcuI862ImwIN09S0O5nCYCFONF0GYXHsvGDudnMV7idNpn2lldBCtk21LCwB4q+4y
ujYfKkJEtZKC7/7oDbZGNpAoLFqKTjvVnzoKnQB9OvMSCvhNaWvMEe7niDpYpbazpfTzEEc6dykH
704funfHGb+Jj32i+tePLfm85IQy+Cj3IwJZoN0M08i8RY+ClYuoyQFaGlKQOrro9viCqqa/52s+
5hagKb4t9GJDD7jJJeNvm0xLc5L0a7xP6AMVcwlfQA1sdIrDiXJJy26eba5RGChYYW9NI8TCr1lv
f0yxvJt+ch+lTQ0MzUG3YJpfjCfQpzcyeVwVIYk1fwl+zHMT6axx0bXsmP0e3UVjzpKkz3bJzzpM
3uuCioen3HjwfBTyqrlZq7kdMSF8WkcS7DRFP4vPJ2/Xvywf2h1hTsOCIssnOnYlbEEedqw7KneU
fzNN/Rib40kmRN65zhu7hc/RzL4ytGQo14HB6awMzYJkyVkYnzb5jDxtLH3Bo7kEMK+RYWp+tDOV
3WnLvusdRuzx4kMT7uQubfg+Uq7UfSz4e2fNPRcx8jgBOFSM4IZzV1+tXz2/SO5ueJ4GAkQ5ZZRP
iqXIwPxti/HZfeGqG7fWXKBkEhKgmI7uP1tnCZLDLbNn67xGGThLHd8s8t42nFd3E4P3fdGg1LHn
5hrL3AO9T1Zz6emf2JWa+6zQSBSarO+Y3b3ddDcAfqfSq+ZrPToa5smKrVGWHSdn+Kubp1mXjCP0
nRehvHScf2qRNaWV94tVmqxHZ3jTh+KhyfuPqgG4jAjxJpTOC4GCaJI7YgH1c+T437btfTZz5SJT
4klkv55wVFPVsaSz8O53d8206+SqzPCsM17nz8l4INvHvasKKE1G525hXHy7yNLYwZFdoZUv5XAZ
nATFOMCDLsJ3rFXWoxWZRMrP3DN5xrLWqSrjWNNIu6RXfplzEvQcg1wy6zTGkU94Cc6z3d21A6d/
A9k/aFidHJTXIT2TS0+GjvGb62xnOvv/3OjFAwy9hswxAhiRPLAZRITqmc4NKiEJhHLsXurSfujq
rgwHx06uCTsF2vHsqTCHfoO4WDsiTW/XnXrHKm2eIQfHZkjsLPTDQU17kN6r32T+Z7rCOneq+qsX
ZTzEiC7h8YEy17iXUkpylc8eir/iazQyrFeCAHEdrvuW4nHvYZUiDTY/Zql1xj8ArZoGLJeEDMzG
B4kFJ8vCoL040uXjTB+80d53Jtp3p5Xjrtado+Xa3qnNH3vpklzjCZIgTOfQTFqoT4SjDNmasI6u
guldhE6DkZsdi28PBzSIKyNjIJyuc6B3owCmjbmNwM6ZSGBMyjXIe+eWp/VDnRa0r0aEmrKQB8dH
Fju7nb0BpbxVoAWomN2H1MFTIUz32jJxcVOMc9wMGy8x67OTVfeJJbvLpIr8yWimjwHfsKoNWDNB
n8WQaTK3WwVRBWBaBCnsfDax1emnRXivaipvwkXk+h93Z7LcNtae4Vtx9SI7MsDBnPzpqkgkxUET
ZclWe4OiLBrzPOPq80CkbMmWnU7TC1a4cJdbMgAenOEb3qH1Pyo1bNGgnXahfRNWJWIitjGLNSGf
qaK8GrnxF4tcbEaBrxPqCqcnCTkJJZvHTXGPSD+aGpV6rowADBEDiCnyOOVpk5c3slRXi/yq9Zz+
0ihj9dJpZOnMgP3V1eqcaiW9jBa2UR048kDvOMUEo7kG4Y3LDDGEj00TrCIrW7lqdFeJ9DZwymid
Nck0cor6OkJM9KTt3UdN1Vg7APCQarVUkIZUrCyXNCiByXuJIikkABWHl07uzmq5ddYhxHlFpquk
RzZktcHlNvFEN0klFExjVwRzJP0AHUXx5bc/Ct25bkmPzoysQqvbQJPMbaQSMU49XGGRRKKE1Djm
eVPXDuxPBmvRV433mia7N3Y0qlYIl+tTOrhIPYVzR0QyrsFKej3qPXhW5PfOFRAK8yMHLrXGmgcj
f24vI23gl5VWPg0bDHprUuilK0ZbCnQSbNcyWjhevB6lSbfEzMI/sTJnXQrhP7j4SqESf61nMNnL
WnnE5Sv0kMGJNDld2J+cLNj4CG+SzKYXugGGT9PUVdC1sOkTsU2gRs8qHSQd789cw9EStnz1RN4G
D15NFXu0lgtLWqqsg1ONzHcmj7L2NLJSY4VEbsPbTBQO46qfeh1RoJ/YmzrsY+Tf42sL4cih0hTT
+IQOmmnyzFTNAvXuUbO0GtqB9CqCGVEBO2VcaDDw/HSGWSHZAgjJ1g7lC588Hxe62JzJXSJzqkjG
Jb4qZzDYz4pWPzM4Fx5dyJt5H80LPUxBs9vFCqlgWDSKe0mrA5Np34AEV0U4ZlLmOE3iQd3U7W04
sG2xAGAHwwzePKz+oQFo6sZCQJ2Q5Ficlbmwb+yWXLkZ2fpjr9wC8Z8U7BYrSferM6WiaVfj/DRL
zVExC33xkMSGc59oeBOlkS1d+Wr/yRkVxkwPa3vZqWwqLNdZYAcAGYZM0BqMfR2Q3gKZX+AO9KWs
dJXhgLkk7s4WfTjwWaiPnKUeDskjfd030QLzE6yFC3vWBez0wnXnTkt+3dTaRcZ2fTEUuSZ1kJAN
k3Sf1YVQ7rASi+AV8lfyElQo+rCaY3xmTVxFFOvTMEvwrArAGAZa3F3LnBTTOjZPi67RzzMSGhfV
qMSvUcmK4du5WTGXaHbe+W25lbpzvQdwXIu+WqVdDVsqwgNbaMpcZWdAZaOaACFB67vbgjRWVrqh
bwv5Jm7C5Jo3vawDsFJUmYM5aP18FmgCGSwWHVuKuFBim4Zl9kgBHUvxAjva1PEnaV0rE6ONy1Oj
8hBDJPSGViZBYQbhTEstmlWdheegORCFYmkt4T1Hd4gmaqV6Z4O/h5uNVlVRXrUpKvReA7UCq0D7
upLxgNOBpbsGzLge7yHEtTJw3O+rIlzXMhtImNXGsvBGl2GgrIvKZT3qmFbHUn/vVOyWkCBQbYow
xAx9xAgjlll8+TSQ7ClU/wyHhA7AWO7WzoXnY+SuVe0qpW4hxxLaXGbITtWZ9lIU/W3elrPSon7r
a1o3j8pi47jNB68cZTcpRf1TX56bca6sTRrRc7co0EEAQdTT4L1LGhSgTFYLhREtX8hQHxd0DSrM
OHOxHBkxsaVcGUgSR48mZRyvscU1jVtOkUYKZmB402nqeSo5TzG3ZTWbJw3Yk9Ars9MmUBGdCMwz
2IzqmVBNeUUVILd77X2dl/FVl8lrL8UWva7+oldkzRWgVnTnOxvWkTLDfwMAs+ZO0Ir5nOIGx66i
fpJwXjK0XF1YXe/PXB2WYx71J6giaDcjA8B8o5PXpTpRJyWzWOQpMF2iLD0pp7YNGQE02wmCAHcp
aLmp3CCYo3tXduJ+RAasPem7SJmiSHRuS7yzvEi+mBpoL7cQJeYUToVS25maJuYqb7zyPAUwAcgO
xCRwfG+eR+EkiK1s6ofxnRkVcP1LAxGxFrZGYZ5GEhL8BTr9K5EF7TqFvT7pwZqfyln5JULM9VMr
ZatUn3LWt+edsoQ8XcwoBON+4+ELit6XMTCZ3GXvNB80YYOnKEpkjQpYI7pvqOdxNwoXYGU+5IVq
3OsmLRo1y4lihr8a4kODAtZHzyvEqsn1QdkJ5c0Q4yCvOO0F52iAKpXrOLhlD8Y2yDZIAWCP9zHZ
CQhDs4QpXK+BpS4cdAdPfDn5aEm6O1Fy+Qaoy10hYGBpIv4rkPo7xwwp+4y6y1AxJ5p85RQSSusx
Xpl6cUKVEnuPInyMq4h4WAsryiLxBxCtFzl2jSYiwpO6k6ozWqunetqVOCAF0xapHwgwJeDWXDlP
+nluaAsX8vzUqBG/sTwinUWEPOhJKlNNKPoIS98En+VIv3BNNI5Kv/6iFNUirpu1adt/VWauUTcW
d7HffFJGaNLGlAjxUwIUIO6DQDt3KIqfKIUXz6jjmypsdk5xB7EGOuYNgL2cCZfUaxghj/wS0s9Q
pNlbBj3RuOapR7630EcPZqxS8oXdgFKWQ2oIsIVqUaGqSNiVdYj7WApLivKiGxi3iV6NEJbSblVM
KaZqdhFlgw4C8mAAqa7cBrGfTpJgCyEpfwLjUix6gcwMpNxwIpfJqjaoUpipfEbADV+xlfDdaai+
ln5SLCNJofaG6k+hgvnpqss4StG3ycDEd4hj5Hp93nKWoBRUDl66OBUWvnJusHjnI9sfTWruR3ik
VZO8lpXLOjmXbHeteX7/UUJ1x6jhrY+8pJyk4IMzPLdOon4w9mKlnPnRrdvHxiQzFXcjnHlZNLCs
coGpgqF/qAeT1Laq1ikvjhJQe1LVgiJcA5X6yVnUwm5+SiOsXKBBLig/DwjrWi0uJFkhOe8hsVpG
RUBmq7hmWRKpZyyjOLWFfKMvtUxfOE50bag0DAp4YmZjuCDQcXxWrqHdi3PPadHdH/qNGNdPowT5
jySX5GXUZ+6JVmjtWUXXFZMmCBEcK/q1AEGEfE6IE7BfbZ0Z2wUZeG55V7leJpNYtPWZhWt6NohZ
NkDDppg8ga9wQN41FdiopKRizHYr0xAEnZTn4OO6rm7RlAOWYZSZOE1L6hdG4mH+g+DYKfzu6jSo
+uDMy4V/kkpxPGuxtussGQAUHK0myxoYhNgzWnF8q7ajTRapo6VJLBJYvnVeyI13NfSiRB+kNzKY
0REWDF1mW9fxiHaxW5rOTYtbBrqcGME2zlrqQtpBQKibIBbnRSXRQSjp9nlN6089VmuLsBXNByxA
rLq0gMo5xTwP9b9gVstzZh945Ki8JoobaB5U90oIbXIF2V/ORwPsBl+GoHcFoCAgrW2pW2u5tLHi
8LPqxlDpTGGVqFKbklcjE3JiX0P/KfLQvHUKMOvgIANrZheCSC0zLoNW3FGGKE/yCjXCGkaWrxaQ
g6QUdeFUOtcT0PZxErWTMLJHE6dPnXmd0H8K10W+jso+fd/ayYPtKUBTqweUnt06bFBihI0k61Ny
G+0qhhM7qt1sYUqQtpQaHE2PfEqdJv2SwucdeWS8DG24X75EMp/e+7FIN/jyTrCu+qCXvnxLgP9X
mzhI3SU4spSkTdQwkYBCCXaeqDY1nirPWPTQlwKKEbpZaiungEExKiBeq4NgVhhyYjbFqjeLZVlE
4kOUNTQWtaZep5H0RRg2h7okf+rzjPZt60IGzLSpHinKbKQpwZk76CBTpkbwQuuou8tOtMj9615z
50YLj8X3YJ4W+gcJrVklt8mVTUTFYvVj2kBMaCOkDmSUTahhSDOXI5j06ly27HmjgAfwXHeSB3DU
sAdTyLRnso717wjOg0/9aGAj3wlBOSCO+xFy8KdRDfoKjdILJ845hUcDrWeEHgqKYDjJ3ypxcq3m
soyBmM6+52hz00OAouwafC1WfVF3syBUUAzMzGvBfhZSp+ry6q++MqZ5R1sCPAomsXZ6r6ISeIK1
GHaEZQ6WDvTcBpIn1jQyXMrIu7daiQ1shKaWLpk4xADNCjPFOW9In6UmmjgyuLjcB8ZoGgWsOJ8t
yaT6Ubnno8KE/Kz6yVSSb3uhcRalD2bE/iWjZ0HYq3eLLhJrDyzzJM10MVWJJSg0nPTgXy9TPb82
pA6+IlbrdadVy7hyNGIUF3Ka0b2PE0KLCGtXzSf+6ljAyy4kSc/cErqMX0IaDSh6miHqFEQNJCAh
yipNOfVVC+CAQuXZL7N1F2jlZZ6fZjkNZQ8wuqR+wvSkRnbSvTb7GJsSbNKmntICc2sAWwbdlzpU
+xkJ2qI0imau+d6FadzIUWihEFWemDH8n6QX6lXjeZ+qDB2KDKa8J0SybJ0c8GZBIT2r8dEaJfJM
wtUAO3jtFMtdaoM9HZUeL5OZH2lUpmgxL5NyEJVNUM7oUKdYZF4ScMaJy1GCPxklwCncpo4tB7RH
K0yqLCIlUggJEWkVTNmuSZSFBn0ls2uCc3DUpYEkl9mFyidFs24ro+wWiWf1p2GJ5yzsr4VCy+FM
Tm+zuAaeWQAzNCucE7Bnp98PRfIMvNBWVCaEEDISUVf5peXaX4xhp/JILFd6Er+vDbkml0bULaxz
cVdXpj2R4AydkDNCvKwwafTTjMaKjV5NRzqvZpb7HpJ5f6o4kJPTFJKEQeAzUVQEjOAcuIBKHUAI
HUhEUhOFjlITTJq49pZJa58J0aAYmwMhz5FrObXV3Fgqab9hg07OnYo/TD1AAtgnE4o7sm3T7ldo
xtjTNFFGHLAtrpwCjQBKHwatbsqXSpgWV6EHdiIr3Xje0RBct5kYrW3JwFJVBZwC7gY/h1KeqkDj
VmEHJU6Oaaa5rSlNrbSYAgM90TN8i1oX93IZ4Vs3Y/+LzmvPRftAhgQvG9YnX8aqpS4Q74Dvih6l
vrAjYvDEru+lDJ1ltaMYS2kbhgFd7F7Tg6ktdMR+249ei1iVIHU7kTLzNq4jFJvLRUpPRVOSqyq7
DkpgfqYU3EQdUBnHJpBOpXtJbtY55Y1LzaKoUSGlchJK4XnQ5g9mgiwOUWSXug8sZKIgzN/0DFUD
hGIb5B2GLNfigR0PwQXLyk8LV/tgZegyqHk260ckJlrJH7ChgShQv6aLLwFfRH3WLuoZrJpFhIdu
1OVzRZFWmeR/RrYgWDrylkxIBUHDVJJx0HRUEZzIPjXUJiCIQUTk1A6Ua8u4xzzqQUPzmG0ZKkHk
eV8U3f8ich+b+I5BNUf6ZVgDLUcnd93on7rcWUErmIaAgoIk9xZ2LqOHmp+ERnQeoqQBB85eSn50
HSPcQ6esJjSM6Ut1A4Ma99q2CHEvNeew/8iTfGUdLCCsb0XfQuTOrVunxwTULwsiL0TqKv+LPMJz
BjIlsj4K/RxtLZL3QK6oHOXVfVxGD/DQHqQkeYxclounPzSefAWqGxU49i/CktJpzcmoHW3VAOzn
pSpH2MFEy7osry1rBJuea0U1zQ8lgsMviJAUzJRHCkkF3YshpESUxHmP4cJDapW3EnKDVM8XQKov
RD+oanBV3yIPURqSaSLHtS+ABI4KCz6y814rxIXvmt2sItafINCwVvv3sWSd+Z4iTii9M2GDtQY2
6/TpK0rDozgBHnnYbmNEfh50mA6TlihaeS/1NBBd0gvUOG8JnCGgOco6w1CbHnG81f0PPR1ZHNxD
2qjqrY9eGz4o0yff4HqwMraLe5jJl8N/rfrGMNj+VbEiRrbnSQ1ZLxzkKmVHe+DMrMyqAVqCyXbi
FCpbvXwpZW67MHtQ6exZ05xkdw7dHuBrL33Oig6yT8fbS6VFbcpDd8qeNS2drwI8Q6l+Dvrq+olw
YFyPPP2+zULQ1s0G3tlF1frtaSf77wvF/IDg32UPhVDQm66s5CpMm09p110EHiBjSVXnVgKCRhPi
vIROhH/SBvX5uw6gt9aX28RvVroWGYhzKfapZGJq/Me7f//zX/9vTBj2X2TwSJjGpVd262qbdzfb
ogJo+ee/Prf/4WyT4ac0A+LyNvlnv/TrC73bPt15Z+vwOakwmuQJHC+JX5ozyDI+AQz9d4/09Ly/
ukK44WtVjzhGCDFWNKHJgkN29/njHfVdZ/9jwxoruoLfgE48NHywmvn2qn81Bj881Bvj9OvfefUF
fupsAc5CRgTk7w3Dd1f5NgyyGOt8O2FKGAu9+P6WGJvKYLigSF+H57i+P84a+Gn8nTnw8y+vjQ1N
g/ar4Crx4svz8i1dU1GQU3df3ji2ly9LssAb9tC3j0OJISwFAfRhEvDBferlOOhjw5Q0+m7GbhyY
I8c1CYSs7t7N/7oR/HQSCJ2NQMWgWTa/zvQXYzAsBHT1rCerluEXdmP+Yqv82Wb460W+21V//Tt/
byNgLkiyrn/vcvP0WD9uiD8fB3OsPL1myPRvzAVLHcPasiwWzNdhOq65gIA0y/igDUFoY30wDpM1
5a0xMPmxZOk6O8OxLQTUKVTcZ6SDV4M8FswlFf+3N0dAjCXgf4YmHd0IGDQfxbCRHzYDOA8HrzZT
+3buvdgNDHmsWYakSPrRbYXDNmAoxqFHgpDGsrCEKluvAwJDGRMJqUIz9hPj6AZgmADYoh44AWRt
CPwEm8mbx4GhjlF01C1dYPc9fI4uLnyaB+jqHzgOQhkrkgFTTuFgebECngJDXcKNfB8bHd95qGjm
wd/eGsuWyRrg9b748gaxgiqxzarmbnfc3eeYggFdyIeeAbI6NmjeCHUwrhw+P0SFMqckZyTmdcPn
+GYAWmeH7gOKPEbgBfCu+fYgGGM03oRMirgbo+ObCZqyfzP/PDZWlDHpkaVpkrx71WRcL5eDxplg
4Ij4/OOjGwRFMrVDl4MwxhowYEVCxmP3eTUIpjlWDbIogsJjnQn72PDQdJkjQaceIixzv/BfnwxE
x5quYj6p70/Oo4sQZCL33UP98yUhY+rJyUcg9HZ8oI9VyRSMwz6LOro4mfiA0oFy8KrgkFBUSmQv
CkQvtgYLg1MyKQKIfelgN/mO6KQ0mKq093BmHr6DEMrBQ8JuaTG65rAXvLFRGOwjpJbYvqq7jeL4
zk3DOriMIJNAGjojYL7eHYbAWSUsZUocXe48PNXh4bKmmFTKtH088F3MZI6FaVq6ouwP0qN796j/
iUOjZtkaq9QNTEqnuxnO5vdiTyB6liXTUtmAjm4K7DbFg09IjkCKiYAi9yfk63jJGtaGwWST8JB+
+hzbOAB3kJm5B5VQ2AFMHLJ1ijG7WfDdUrDGDAGK7ftdcMgujquQuD8hD10NFJYlXTbJH94Mnimo
qjo7BhX23We3BR3RCflcUzy0skyXgaiQs1bfT/vvTgZrLCSSSUM70m1BPTSXFOYYPVoFAPKbpXUC
A6THVYPgYLcrHF0aJVTt4FySwqJGxKWqbzdcTZaD4OQgnNwth6MLE6j6Sbtj+59nDywFU6VppQ0d
hJdHozYmY6CAT3np6XN8354N+9Bvz44Iy5viKqnB8/n3chDIGag0CDbFIx0EdkRTgQh06EDIxphd
H96Q8l190RpLNJgEXffd5+jCRLJ7fTc3//kiIECgYTlkSm9GSQYFFcmg2rKv3BzTiTj0WIT1G5IF
3PCGzPOH+BA1AYOa4j5yOrpdgIxfPTQcYBd4qqzKe2TNd+Vlk3NCZ2GwCHZ7xPGtAZ3j+sAgmVoa
h52sSQaT6cUeaBpjy+CkUZ+Xxv9hCvyNhfIVxYXObvj4hN/ytsVbMK+f/cIzYuHHn+/RCovH//pj
gGe9+sUBzrW79zd415+voAhPKLoXP3xG1T3dZ//P91/wx1u/utfzt3r+n3Nvm2/yzzgEPSHL9o95
uYlAgf13/Ojmm3fX+eZxW7ivEGZP8KJvD/Rff7x63Bev/5fXz6t489ndhG/dQkjD+j/4FiilRs+X
GQZ/h4k59LInnrvJX152B6849LLzTd5t4s3LC8u7ft3BV/ain460vGsIHXqL5SaKqnf/tonS/3y3
2hRu5L0aITpiQ5R86F1WmzwGYxm8HqRdX+/ga7MUwu8u/FQTP/TC55ugcDePzXabPo/A00awqyge
evWLzaPbvb1Md7W7Q29w9ejx+C+ffJ/yHHrh6+qx+uxu87x7dfFdmeXwi8f+5uH1hZ9ylEMvfLPx
N0Xpbl5hboeSzW+Y3u+9IPBebVj7Jt2hD327ibzw3eXmsXo5IvuA9dCL35XlJn9rE99HRIde/+O2
KN+dbGNnE756+l2ocejVLzZs5mxYZf5qju9rvode/azyuXr58rm/grEOvnby6om/YnwOvS4H/yba
xO828eO7S+9z8sDbXRQhfy1ef489yPrg+/0qECAV2iM4D73NhYcJ1OtwYLg4OQs1pUMvfptjevR6
Bu0vTgx76MUnm0cCsafXsXF4GfNNvQ295+s+nSVfAW6H3uuSOwyv+rurD23R3zBMF5t4GKc3Lv4b
huli6xBNbrpXq4K3MDz7bwgmJ9vQ/X7QB6A5FdBDB33ydb0hovV8uf17HW4hP/+/HfXjn0Tbp5xY
jx6z53Uk/zQ6v+PoQmVlU5Ze8cMdvoFvDx2lp3NmEwxf5Hk8nsZofwdy70PvsOQo+On1f8MUut2y
tJzvY/xvhbNDn/9888j4PI/DMDhvdvJ/fZu3MsmvRK4f88tnsP5b/+x18jz8xudwu8n//B8AAAD/
/w==</cx:binary>
              </cx:geoCache>
            </cx:geography>
          </cx:layoutPr>
        </cx:series>
      </cx:plotAreaRegion>
    </cx:plotArea>
    <cx:legend pos="r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900" b="0" i="0" u="none" strike="noStrike" baseline="0">
            <a:solidFill>
              <a:prstClr val="white">
                <a:lumMod val="65000"/>
                <a:lumOff val="35000"/>
              </a:prstClr>
            </a:solidFill>
            <a:latin typeface="Century Gothic" panose="020B0502020202020204"/>
          </a:endParaRPr>
        </a:p>
      </cx:txPr>
    </cx:legend>
  </cx:chart>
  <cx:spPr>
    <a:noFill/>
    <a:ln w="60325">
      <a:noFill/>
    </a:ln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06016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2450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7900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89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7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3556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89997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173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570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973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3930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08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85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274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64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826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068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75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529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18EBE59-A246-4136-8BB3-7756A19066C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36738-1199-4515-8682-0F8AA035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2272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  <p:sldLayoutId id="2147483820" r:id="rId12"/>
    <p:sldLayoutId id="2147483821" r:id="rId13"/>
    <p:sldLayoutId id="2147483822" r:id="rId14"/>
    <p:sldLayoutId id="2147483823" r:id="rId15"/>
    <p:sldLayoutId id="2147483824" r:id="rId16"/>
    <p:sldLayoutId id="21474838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"/>
          <p:cNvSpPr txBox="1">
            <a:spLocks noGrp="1"/>
          </p:cNvSpPr>
          <p:nvPr>
            <p:ph type="body" idx="1"/>
          </p:nvPr>
        </p:nvSpPr>
        <p:spPr>
          <a:xfrm>
            <a:off x="859146" y="136478"/>
            <a:ext cx="10515600" cy="4176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200" b="1" dirty="0"/>
              <a:t>PROJECT ON : 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5400" b="1" dirty="0"/>
              <a:t>ANALYSIS OF COVID-19 INDIA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US" b="1" dirty="0"/>
          </a:p>
        </p:txBody>
      </p:sp>
      <p:sp>
        <p:nvSpPr>
          <p:cNvPr id="2" name="Rectangle 1"/>
          <p:cNvSpPr/>
          <p:nvPr/>
        </p:nvSpPr>
        <p:spPr>
          <a:xfrm>
            <a:off x="216714" y="3922907"/>
            <a:ext cx="361830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b="1" i="1" kern="1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PRESENTED BY:</a:t>
            </a:r>
          </a:p>
          <a:p>
            <a:pPr lvl="0"/>
            <a:r>
              <a:rPr lang="en-US" sz="2400" b="1" kern="1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ADIL ADNAN SIDDIQUI</a:t>
            </a:r>
          </a:p>
          <a:p>
            <a:pPr lvl="0"/>
            <a:r>
              <a:rPr lang="en-US" sz="2400" b="1" kern="1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SANDEEP PHATAK</a:t>
            </a:r>
          </a:p>
          <a:p>
            <a:pPr lvl="0"/>
            <a:r>
              <a:rPr lang="en-US" sz="2400" b="1" kern="1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RAHUL MUNGALI</a:t>
            </a:r>
          </a:p>
          <a:p>
            <a:pPr lvl="0"/>
            <a:r>
              <a:rPr lang="en-US" sz="2400" b="1" kern="1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ANUJ KUMAR</a:t>
            </a:r>
          </a:p>
          <a:p>
            <a:pPr lvl="0" algn="ctr"/>
            <a:endParaRPr lang="en-US" b="1" dirty="0">
              <a:solidFill>
                <a:srgbClr val="1D1C1D"/>
              </a:solidFill>
              <a:latin typeface="Slack-Lato"/>
            </a:endParaRPr>
          </a:p>
          <a:p>
            <a:pPr lvl="0" algn="ctr"/>
            <a:endParaRPr lang="en-US" b="1" dirty="0">
              <a:solidFill>
                <a:srgbClr val="1D1C1D"/>
              </a:solidFill>
              <a:latin typeface="Slack-Lato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4" t="-1266" r="23649" b="40374"/>
          <a:stretch/>
        </p:blipFill>
        <p:spPr>
          <a:xfrm>
            <a:off x="7260609" y="2770495"/>
            <a:ext cx="4913194" cy="41079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BAA5AF-0E03-9668-6891-B9F34B32A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CA2DDDF-872F-9D1A-13B5-61A4C2EB7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Insights</a:t>
            </a:r>
            <a:r>
              <a:rPr lang="en-IN" b="1" dirty="0"/>
              <a:t>: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C20FE8E-6796-0BCF-7F16-4BEB887BA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628165"/>
            <a:ext cx="8946541" cy="419548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The Trend in covid cases shows rapid rise in covid cases after relaxation in lockdown.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Also, High rise in covid cases observed during April &amp; May- 2021, due to Delta variant.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Most number of covid positive cases registered in Maharashtra whereas, Highest Fatality rate of 2.77% observed in Punjab State.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Delta7 Cases were highest in Kerala where, lesser vaccination is observed.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 Till 31</a:t>
            </a:r>
            <a:r>
              <a:rPr lang="en-IN" baseline="30000" dirty="0"/>
              <a:t>St </a:t>
            </a:r>
            <a:r>
              <a:rPr lang="en-IN" dirty="0"/>
              <a:t>oct 2021, Highest percentage of 5.57% population is vaccinated in Sikkim state.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When Districts were categorized based on Testing Ratio, maximum deaths were reported in states with highest testing ratio.</a:t>
            </a:r>
          </a:p>
        </p:txBody>
      </p:sp>
    </p:spTree>
    <p:extLst>
      <p:ext uri="{BB962C8B-B14F-4D97-AF65-F5344CB8AC3E}">
        <p14:creationId xmlns:p14="http://schemas.microsoft.com/office/powerpoint/2010/main" val="1379670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1454" y="1981268"/>
            <a:ext cx="9404723" cy="1400530"/>
          </a:xfrm>
        </p:spPr>
        <p:txBody>
          <a:bodyPr/>
          <a:lstStyle/>
          <a:p>
            <a:pPr algn="ctr"/>
            <a:r>
              <a:rPr lang="en-IN" sz="8800" dirty="0">
                <a:solidFill>
                  <a:schemeClr val="accent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58096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570004" y="2865417"/>
            <a:ext cx="1741507" cy="17415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Oval 4"/>
          <p:cNvSpPr/>
          <p:nvPr/>
        </p:nvSpPr>
        <p:spPr>
          <a:xfrm>
            <a:off x="3693027" y="2865417"/>
            <a:ext cx="1741507" cy="174150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Oval 6"/>
          <p:cNvSpPr/>
          <p:nvPr/>
        </p:nvSpPr>
        <p:spPr>
          <a:xfrm>
            <a:off x="6794582" y="2865417"/>
            <a:ext cx="1741507" cy="174150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/>
        </p:nvSpPr>
        <p:spPr>
          <a:xfrm>
            <a:off x="9892205" y="2865417"/>
            <a:ext cx="1741507" cy="17415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11F97B-1F31-06BE-A4E0-0C5134A8D2BB}"/>
              </a:ext>
            </a:extLst>
          </p:cNvPr>
          <p:cNvGrpSpPr/>
          <p:nvPr/>
        </p:nvGrpSpPr>
        <p:grpSpPr>
          <a:xfrm>
            <a:off x="2886766" y="1975904"/>
            <a:ext cx="330200" cy="3809650"/>
            <a:chOff x="2886766" y="1975904"/>
            <a:chExt cx="330200" cy="3809650"/>
          </a:xfrm>
        </p:grpSpPr>
        <p:sp>
          <p:nvSpPr>
            <p:cNvPr id="14" name="Chevron 13"/>
            <p:cNvSpPr/>
            <p:nvPr/>
          </p:nvSpPr>
          <p:spPr>
            <a:xfrm>
              <a:off x="2886766" y="3505338"/>
              <a:ext cx="330200" cy="330200"/>
            </a:xfrm>
            <a:prstGeom prst="chevron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3058317" y="1975904"/>
              <a:ext cx="0" cy="380965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Content Placeholder 19"/>
          <p:cNvSpPr txBox="1">
            <a:spLocks/>
          </p:cNvSpPr>
          <p:nvPr/>
        </p:nvSpPr>
        <p:spPr>
          <a:xfrm>
            <a:off x="425873" y="5094064"/>
            <a:ext cx="2029769" cy="685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solidFill>
                  <a:schemeClr val="tx2"/>
                </a:solidFill>
              </a:rPr>
              <a:t>Analyze the given problem statement </a:t>
            </a:r>
            <a:endParaRPr lang="id-ID" sz="1400" dirty="0">
              <a:solidFill>
                <a:schemeClr val="tx2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12595" y="2028492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1"/>
                </a:solidFill>
                <a:latin typeface="+mj-lt"/>
              </a:rPr>
              <a:t>Phase 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135618" y="2028492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1"/>
                </a:solidFill>
                <a:latin typeface="+mj-lt"/>
              </a:rPr>
              <a:t>Phase 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237173" y="2028492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1"/>
                </a:solidFill>
                <a:latin typeface="+mj-lt"/>
              </a:rPr>
              <a:t>Phase 3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334796" y="2028492"/>
            <a:ext cx="85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1"/>
                </a:solidFill>
                <a:latin typeface="+mj-lt"/>
              </a:rPr>
              <a:t>Phase 4</a:t>
            </a:r>
          </a:p>
        </p:txBody>
      </p:sp>
      <p:sp>
        <p:nvSpPr>
          <p:cNvPr id="45" name="Content Placeholder 19"/>
          <p:cNvSpPr txBox="1">
            <a:spLocks/>
          </p:cNvSpPr>
          <p:nvPr/>
        </p:nvSpPr>
        <p:spPr>
          <a:xfrm>
            <a:off x="3397759" y="5067720"/>
            <a:ext cx="2442728" cy="685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solidFill>
                  <a:schemeClr val="tx2"/>
                </a:solidFill>
              </a:rPr>
              <a:t>Brain storming on the given problem &amp; check the multiple table for possible solution</a:t>
            </a:r>
            <a:endParaRPr lang="id-ID" sz="1400" dirty="0">
              <a:solidFill>
                <a:schemeClr val="tx2"/>
              </a:solidFill>
            </a:endParaRPr>
          </a:p>
        </p:txBody>
      </p:sp>
      <p:sp>
        <p:nvSpPr>
          <p:cNvPr id="46" name="Content Placeholder 19"/>
          <p:cNvSpPr txBox="1">
            <a:spLocks/>
          </p:cNvSpPr>
          <p:nvPr/>
        </p:nvSpPr>
        <p:spPr>
          <a:xfrm>
            <a:off x="6650451" y="5094064"/>
            <a:ext cx="2029769" cy="685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solidFill>
                  <a:schemeClr val="tx2"/>
                </a:solidFill>
              </a:rPr>
              <a:t>Figuring out the data with the help of python &amp; SQL </a:t>
            </a:r>
            <a:endParaRPr lang="id-ID" sz="1400" dirty="0">
              <a:solidFill>
                <a:schemeClr val="tx2"/>
              </a:solidFill>
            </a:endParaRPr>
          </a:p>
        </p:txBody>
      </p:sp>
      <p:sp>
        <p:nvSpPr>
          <p:cNvPr id="47" name="Content Placeholder 19"/>
          <p:cNvSpPr txBox="1">
            <a:spLocks/>
          </p:cNvSpPr>
          <p:nvPr/>
        </p:nvSpPr>
        <p:spPr>
          <a:xfrm>
            <a:off x="9748074" y="5094064"/>
            <a:ext cx="2029769" cy="685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solidFill>
                  <a:schemeClr val="tx2"/>
                </a:solidFill>
              </a:rPr>
              <a:t>Get the output based on the respective query</a:t>
            </a:r>
            <a:endParaRPr lang="id-ID" sz="1400" dirty="0">
              <a:solidFill>
                <a:schemeClr val="tx2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87105" y="3369026"/>
            <a:ext cx="1794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+mj-lt"/>
              </a:rPr>
              <a:t>Analyze problem statement</a:t>
            </a:r>
            <a:endParaRPr lang="id-ID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799147" y="3511397"/>
            <a:ext cx="1529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+mj-lt"/>
              </a:rPr>
              <a:t>Brain Storming</a:t>
            </a:r>
            <a:endParaRPr lang="id-ID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832415" y="3551504"/>
            <a:ext cx="16658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+mj-lt"/>
              </a:rPr>
              <a:t>Python &amp; SQL  Query</a:t>
            </a:r>
            <a:endParaRPr lang="id-ID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398916" y="3557563"/>
            <a:ext cx="7280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+mj-lt"/>
              </a:rPr>
              <a:t>Insights</a:t>
            </a:r>
            <a:endParaRPr lang="id-ID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2B9AAF4-1687-E55E-90D3-EF991A2F48AF}"/>
              </a:ext>
            </a:extLst>
          </p:cNvPr>
          <p:cNvGrpSpPr/>
          <p:nvPr/>
        </p:nvGrpSpPr>
        <p:grpSpPr>
          <a:xfrm>
            <a:off x="5820075" y="1968045"/>
            <a:ext cx="330200" cy="3809650"/>
            <a:chOff x="2886766" y="1975904"/>
            <a:chExt cx="330200" cy="3809650"/>
          </a:xfrm>
        </p:grpSpPr>
        <p:sp>
          <p:nvSpPr>
            <p:cNvPr id="57" name="Chevron 13">
              <a:extLst>
                <a:ext uri="{FF2B5EF4-FFF2-40B4-BE49-F238E27FC236}">
                  <a16:creationId xmlns:a16="http://schemas.microsoft.com/office/drawing/2014/main" id="{C6651C58-7F72-FFBD-6EAC-5C544E7F62A2}"/>
                </a:ext>
              </a:extLst>
            </p:cNvPr>
            <p:cNvSpPr/>
            <p:nvPr/>
          </p:nvSpPr>
          <p:spPr>
            <a:xfrm>
              <a:off x="2886766" y="3505338"/>
              <a:ext cx="330200" cy="330200"/>
            </a:xfrm>
            <a:prstGeom prst="chevron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0E7BC51-5C25-5A5B-C636-BD9DE62711B5}"/>
                </a:ext>
              </a:extLst>
            </p:cNvPr>
            <p:cNvCxnSpPr/>
            <p:nvPr/>
          </p:nvCxnSpPr>
          <p:spPr>
            <a:xfrm>
              <a:off x="3058317" y="1975904"/>
              <a:ext cx="0" cy="380965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288571C-B88E-F10B-AE09-7AA4414017B2}"/>
              </a:ext>
            </a:extLst>
          </p:cNvPr>
          <p:cNvGrpSpPr/>
          <p:nvPr/>
        </p:nvGrpSpPr>
        <p:grpSpPr>
          <a:xfrm>
            <a:off x="9026766" y="1960186"/>
            <a:ext cx="330200" cy="3809650"/>
            <a:chOff x="2886766" y="1975904"/>
            <a:chExt cx="330200" cy="3809650"/>
          </a:xfrm>
        </p:grpSpPr>
        <p:sp>
          <p:nvSpPr>
            <p:cNvPr id="63" name="Chevron 13">
              <a:extLst>
                <a:ext uri="{FF2B5EF4-FFF2-40B4-BE49-F238E27FC236}">
                  <a16:creationId xmlns:a16="http://schemas.microsoft.com/office/drawing/2014/main" id="{5E4CEB1D-8E58-B4FC-3DE0-4330EB73D6CA}"/>
                </a:ext>
              </a:extLst>
            </p:cNvPr>
            <p:cNvSpPr/>
            <p:nvPr/>
          </p:nvSpPr>
          <p:spPr>
            <a:xfrm>
              <a:off x="2886766" y="3505338"/>
              <a:ext cx="330200" cy="330200"/>
            </a:xfrm>
            <a:prstGeom prst="chevron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A4E9674-C6FA-D5F6-6282-F1E8BF714738}"/>
                </a:ext>
              </a:extLst>
            </p:cNvPr>
            <p:cNvCxnSpPr/>
            <p:nvPr/>
          </p:nvCxnSpPr>
          <p:spPr>
            <a:xfrm>
              <a:off x="3058317" y="1975904"/>
              <a:ext cx="0" cy="380965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9C3FBBA8-1AA7-2D5D-AD27-D61978A3DEE7}"/>
              </a:ext>
            </a:extLst>
          </p:cNvPr>
          <p:cNvSpPr txBox="1"/>
          <p:nvPr/>
        </p:nvSpPr>
        <p:spPr>
          <a:xfrm>
            <a:off x="425873" y="149358"/>
            <a:ext cx="32554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6686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solidFill>
                  <a:schemeClr val="accent1"/>
                </a:solidFill>
                <a:cs typeface="Arial" panose="020B0604020202020204" pitchFamily="34" charset="0"/>
              </a:rPr>
              <a:t>Action 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05F146-215E-1ACA-0EBD-03E1742BE6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87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9" grpId="0" animBg="1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9077"/>
            <a:ext cx="9720072" cy="1043230"/>
          </a:xfrm>
        </p:spPr>
        <p:txBody>
          <a:bodyPr>
            <a:normAutofit/>
          </a:bodyPr>
          <a:lstStyle/>
          <a:p>
            <a:r>
              <a:rPr lang="en-US" dirty="0"/>
              <a:t>     </a:t>
            </a:r>
            <a:r>
              <a:rPr lang="en-US" u="sng" dirty="0"/>
              <a:t>DASHBOARD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F9BE00-34A6-3470-A9F0-ED0F0ADFF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11" y="1056997"/>
            <a:ext cx="10232267" cy="539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618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9077"/>
            <a:ext cx="9720072" cy="104323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6BE135B-B6EC-4874-9984-609AB612AB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3585234"/>
              </p:ext>
            </p:extLst>
          </p:nvPr>
        </p:nvGraphicFramePr>
        <p:xfrm>
          <a:off x="627798" y="818866"/>
          <a:ext cx="9977936" cy="5352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6011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796D378-0CED-467E-9D22-71634E6CAC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266878"/>
              </p:ext>
            </p:extLst>
          </p:nvPr>
        </p:nvGraphicFramePr>
        <p:xfrm>
          <a:off x="846990" y="805219"/>
          <a:ext cx="9388831" cy="57593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71135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8E0ECF5A-F505-4A09-9E6A-7069A36556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6251681"/>
              </p:ext>
            </p:extLst>
          </p:nvPr>
        </p:nvGraphicFramePr>
        <p:xfrm>
          <a:off x="568515" y="548640"/>
          <a:ext cx="9963150" cy="61933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00211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373D086-ADAF-4AD6-97EA-0D9B7604FC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0015017"/>
              </p:ext>
            </p:extLst>
          </p:nvPr>
        </p:nvGraphicFramePr>
        <p:xfrm>
          <a:off x="744121" y="717453"/>
          <a:ext cx="10102069" cy="56833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201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1478636"/>
              </p:ext>
            </p:extLst>
          </p:nvPr>
        </p:nvGraphicFramePr>
        <p:xfrm>
          <a:off x="1037231" y="777922"/>
          <a:ext cx="9539784" cy="5841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A9049F48-00E0-71D2-02DB-60E0C6A237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3028A92-C275-243B-E3EC-0B644D6F7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257554"/>
              </p:ext>
            </p:extLst>
          </p:nvPr>
        </p:nvGraphicFramePr>
        <p:xfrm>
          <a:off x="9566031" y="4678604"/>
          <a:ext cx="2447088" cy="194056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73986">
                  <a:extLst>
                    <a:ext uri="{9D8B030D-6E8A-4147-A177-3AD203B41FA5}">
                      <a16:colId xmlns:a16="http://schemas.microsoft.com/office/drawing/2014/main" val="315315735"/>
                    </a:ext>
                  </a:extLst>
                </a:gridCol>
                <a:gridCol w="1273102">
                  <a:extLst>
                    <a:ext uri="{9D8B030D-6E8A-4147-A177-3AD203B41FA5}">
                      <a16:colId xmlns:a16="http://schemas.microsoft.com/office/drawing/2014/main" val="32108870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TR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/>
                        <a:t>Category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7123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 – 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60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0.05 – 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4049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0.1 – 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9159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0.3 – 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2055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1966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D7F4D628-8DE8-4FF6-AEE4-795787D93B4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959787714"/>
                  </p:ext>
                </p:extLst>
              </p:nvPr>
            </p:nvGraphicFramePr>
            <p:xfrm>
              <a:off x="3238497" y="0"/>
              <a:ext cx="6862105" cy="6639951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D7F4D628-8DE8-4FF6-AEE4-795787D93B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38497" y="0"/>
                <a:ext cx="6862105" cy="663995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9235B021-4B6C-1FC3-CF52-E6207D97BD67}"/>
              </a:ext>
            </a:extLst>
          </p:cNvPr>
          <p:cNvSpPr txBox="1"/>
          <p:nvPr/>
        </p:nvSpPr>
        <p:spPr>
          <a:xfrm>
            <a:off x="548641" y="727309"/>
            <a:ext cx="3629464" cy="1177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State-wise Confirmed Cases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A6561E-81EF-1FA0-0753-4DE0EE7356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011" y="209077"/>
            <a:ext cx="1694108" cy="169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622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1271</TotalTime>
  <Words>249</Words>
  <Application>Microsoft Office PowerPoint</Application>
  <PresentationFormat>Widescreen</PresentationFormat>
  <Paragraphs>49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Century Gothic</vt:lpstr>
      <vt:lpstr>Slack-Lato</vt:lpstr>
      <vt:lpstr>Wingdings</vt:lpstr>
      <vt:lpstr>Wingdings 3</vt:lpstr>
      <vt:lpstr>Ion</vt:lpstr>
      <vt:lpstr>PowerPoint Presentation</vt:lpstr>
      <vt:lpstr>PowerPoint Presentation</vt:lpstr>
      <vt:lpstr>     DASHBOARD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Insights: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Jyoti Gupta</dc:creator>
  <cp:lastModifiedBy>Sandeep Phatak</cp:lastModifiedBy>
  <cp:revision>45</cp:revision>
  <dcterms:created xsi:type="dcterms:W3CDTF">2022-05-23T11:29:10Z</dcterms:created>
  <dcterms:modified xsi:type="dcterms:W3CDTF">2022-11-18T07:59:18Z</dcterms:modified>
</cp:coreProperties>
</file>